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9" r:id="rId4"/>
    <p:sldId id="259" r:id="rId5"/>
    <p:sldId id="268" r:id="rId6"/>
    <p:sldId id="258" r:id="rId7"/>
    <p:sldId id="260" r:id="rId8"/>
    <p:sldId id="270" r:id="rId9"/>
    <p:sldId id="271" r:id="rId10"/>
    <p:sldId id="267" r:id="rId11"/>
    <p:sldId id="261" r:id="rId12"/>
    <p:sldId id="272" r:id="rId13"/>
    <p:sldId id="262" r:id="rId14"/>
    <p:sldId id="273" r:id="rId15"/>
    <p:sldId id="263" r:id="rId16"/>
    <p:sldId id="274" r:id="rId17"/>
    <p:sldId id="275" r:id="rId18"/>
    <p:sldId id="276" r:id="rId19"/>
    <p:sldId id="277" r:id="rId20"/>
    <p:sldId id="264" r:id="rId21"/>
    <p:sldId id="278" r:id="rId22"/>
    <p:sldId id="265" r:id="rId23"/>
    <p:sldId id="279" r:id="rId24"/>
    <p:sldId id="26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00" autoAdjust="0"/>
  </p:normalViewPr>
  <p:slideViewPr>
    <p:cSldViewPr>
      <p:cViewPr varScale="1">
        <p:scale>
          <a:sx n="64" d="100"/>
          <a:sy n="64" d="100"/>
        </p:scale>
        <p:origin x="-120"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4AA027DC-5CD8-452F-9B77-5D7B6E8E3E39}" type="datetimeFigureOut">
              <a:rPr lang="en-US" smtClean="0"/>
              <a:pPr/>
              <a:t>11/12/2011</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E28584E9-2D5B-48A9-9B6D-90B060DF425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A027DC-5CD8-452F-9B77-5D7B6E8E3E39}" type="datetimeFigureOut">
              <a:rPr lang="en-US" smtClean="0"/>
              <a:pPr/>
              <a:t>11/12/2011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8584E9-2D5B-48A9-9B6D-90B060DF425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A027DC-5CD8-452F-9B77-5D7B6E8E3E39}" type="datetimeFigureOut">
              <a:rPr lang="en-US" smtClean="0"/>
              <a:pPr/>
              <a:t>11/12/2011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8584E9-2D5B-48A9-9B6D-90B060DF425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4AA027DC-5CD8-452F-9B77-5D7B6E8E3E39}" type="datetimeFigureOut">
              <a:rPr lang="en-US" smtClean="0"/>
              <a:pPr/>
              <a:t>11/12/2011</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E28584E9-2D5B-48A9-9B6D-90B060DF425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4AA027DC-5CD8-452F-9B77-5D7B6E8E3E39}" type="datetimeFigureOut">
              <a:rPr lang="en-US" smtClean="0"/>
              <a:pPr/>
              <a:t>11/12/2011</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E28584E9-2D5B-48A9-9B6D-90B060DF4258}"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4AA027DC-5CD8-452F-9B77-5D7B6E8E3E39}" type="datetimeFigureOut">
              <a:rPr lang="en-US" smtClean="0"/>
              <a:pPr/>
              <a:t>11/12/2011</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E28584E9-2D5B-48A9-9B6D-90B060DF425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4AA027DC-5CD8-452F-9B77-5D7B6E8E3E39}" type="datetimeFigureOut">
              <a:rPr lang="en-US" smtClean="0"/>
              <a:pPr/>
              <a:t>11/12/2011</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E28584E9-2D5B-48A9-9B6D-90B060DF425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AA027DC-5CD8-452F-9B77-5D7B6E8E3E39}" type="datetimeFigureOut">
              <a:rPr lang="en-US" smtClean="0"/>
              <a:pPr/>
              <a:t>11/12/2011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8584E9-2D5B-48A9-9B6D-90B060DF425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4AA027DC-5CD8-452F-9B77-5D7B6E8E3E39}" type="datetimeFigureOut">
              <a:rPr lang="en-US" smtClean="0"/>
              <a:pPr/>
              <a:t>11/12/2011</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E28584E9-2D5B-48A9-9B6D-90B060DF42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4AA027DC-5CD8-452F-9B77-5D7B6E8E3E39}" type="datetimeFigureOut">
              <a:rPr lang="en-US" smtClean="0"/>
              <a:pPr/>
              <a:t>11/12/2011</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E28584E9-2D5B-48A9-9B6D-90B060DF425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4AA027DC-5CD8-452F-9B77-5D7B6E8E3E39}" type="datetimeFigureOut">
              <a:rPr lang="en-US" smtClean="0"/>
              <a:pPr/>
              <a:t>11/12/2011</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E28584E9-2D5B-48A9-9B6D-90B060DF425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4AA027DC-5CD8-452F-9B77-5D7B6E8E3E39}" type="datetimeFigureOut">
              <a:rPr lang="en-US" smtClean="0"/>
              <a:pPr/>
              <a:t>11/12/2011</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E28584E9-2D5B-48A9-9B6D-90B060DF425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youtube.com/watch?v=qZcMyMOb3iA"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histori.ca/minutes/minute.do?id=10643" TargetMode="External"/><Relationship Id="rId2" Type="http://schemas.openxmlformats.org/officeDocument/2006/relationships/hyperlink" Target="http://www.histori.ca/minutes/minute.do?id=10212"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histori.ca/minutes/minute.do?id=10214"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roupofsevenart.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archives.cbc.ca/on_this_day/10/18/"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histori.ca/minutes/minute.do?id=10205"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The Changing Role of Women</a:t>
            </a:r>
            <a:endParaRPr lang="en-US" dirty="0"/>
          </a:p>
        </p:txBody>
      </p:sp>
      <p:sp>
        <p:nvSpPr>
          <p:cNvPr id="3" name="Subtitle 2"/>
          <p:cNvSpPr>
            <a:spLocks noGrp="1"/>
          </p:cNvSpPr>
          <p:nvPr>
            <p:ph type="subTitle" idx="1"/>
          </p:nvPr>
        </p:nvSpPr>
        <p:spPr/>
        <p:txBody>
          <a:bodyPr/>
          <a:lstStyle/>
          <a:p>
            <a:r>
              <a:rPr lang="en-CA" dirty="0" smtClean="0"/>
              <a:t>Socials 11</a:t>
            </a:r>
          </a:p>
          <a:p>
            <a:r>
              <a:rPr lang="en-CA" dirty="0" smtClean="0"/>
              <a:t>Chapter 3</a:t>
            </a:r>
          </a:p>
          <a:p>
            <a:r>
              <a:rPr lang="en-CA" dirty="0" smtClean="0"/>
              <a:t>Ms. </a:t>
            </a:r>
            <a:r>
              <a:rPr lang="en-CA" dirty="0" smtClean="0"/>
              <a:t>Campbell</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Question: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As the realities of women's lives become the subject of public discussion, and as women take more prominent places in society, laws concerning women also change. New laws are introduced for their protection, to guarantee their rights, and to recognize their special concerns. What are some of the laws that especially concern women? Consider issues of family violence and "stalking," abortion and genetic research, affirmative action and gender equity. Do laws reflect social changes, or can they actually create changes in public attitudes?</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 New Prosperity</a:t>
            </a:r>
            <a:endParaRPr lang="en-US" dirty="0"/>
          </a:p>
        </p:txBody>
      </p:sp>
      <p:sp>
        <p:nvSpPr>
          <p:cNvPr id="3" name="Content Placeholder 2"/>
          <p:cNvSpPr>
            <a:spLocks noGrp="1"/>
          </p:cNvSpPr>
          <p:nvPr>
            <p:ph idx="1"/>
          </p:nvPr>
        </p:nvSpPr>
        <p:spPr/>
        <p:txBody>
          <a:bodyPr>
            <a:normAutofit lnSpcReduction="10000"/>
          </a:bodyPr>
          <a:lstStyle/>
          <a:p>
            <a:r>
              <a:rPr lang="en-CA" dirty="0" smtClean="0"/>
              <a:t>Booming economy = people have money!</a:t>
            </a:r>
          </a:p>
          <a:p>
            <a:r>
              <a:rPr lang="en-CA" dirty="0" smtClean="0"/>
              <a:t>Cars</a:t>
            </a:r>
          </a:p>
          <a:p>
            <a:r>
              <a:rPr lang="en-CA" dirty="0" smtClean="0"/>
              <a:t>Radios</a:t>
            </a:r>
          </a:p>
          <a:p>
            <a:r>
              <a:rPr lang="en-CA" dirty="0" smtClean="0"/>
              <a:t>Movies</a:t>
            </a:r>
          </a:p>
          <a:p>
            <a:r>
              <a:rPr lang="en-CA" dirty="0" smtClean="0"/>
              <a:t>College students swallowing goldfish</a:t>
            </a:r>
          </a:p>
          <a:p>
            <a:r>
              <a:rPr lang="en-CA" dirty="0" smtClean="0"/>
              <a:t>Six-day bicycle races</a:t>
            </a:r>
          </a:p>
          <a:p>
            <a:r>
              <a:rPr lang="en-US" dirty="0" smtClean="0">
                <a:hlinkClick r:id="rId2"/>
              </a:rPr>
              <a:t>http://www.youtube.com/watch?v=qZcMyMOb3iA</a:t>
            </a:r>
            <a:r>
              <a:rPr lang="en-US" dirty="0" smtClean="0"/>
              <a:t>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“Roaring Twenties”</a:t>
            </a:r>
            <a:endParaRPr lang="en-US" dirty="0"/>
          </a:p>
        </p:txBody>
      </p:sp>
      <p:sp>
        <p:nvSpPr>
          <p:cNvPr id="3" name="Content Placeholder 2"/>
          <p:cNvSpPr>
            <a:spLocks noGrp="1"/>
          </p:cNvSpPr>
          <p:nvPr>
            <p:ph idx="1"/>
          </p:nvPr>
        </p:nvSpPr>
        <p:spPr/>
        <p:txBody>
          <a:bodyPr/>
          <a:lstStyle/>
          <a:p>
            <a:r>
              <a:rPr lang="en-CA" dirty="0" smtClean="0"/>
              <a:t>Dancing</a:t>
            </a:r>
          </a:p>
          <a:p>
            <a:pPr lvl="1"/>
            <a:r>
              <a:rPr lang="en-CA" dirty="0" smtClean="0"/>
              <a:t>Charleston</a:t>
            </a:r>
          </a:p>
          <a:p>
            <a:pPr lvl="1"/>
            <a:r>
              <a:rPr lang="en-CA" dirty="0" smtClean="0"/>
              <a:t>Shimmy</a:t>
            </a:r>
          </a:p>
          <a:p>
            <a:pPr lvl="1"/>
            <a:r>
              <a:rPr lang="en-CA" dirty="0" smtClean="0"/>
              <a:t>Turkey Trot</a:t>
            </a:r>
          </a:p>
          <a:p>
            <a:r>
              <a:rPr lang="en-CA" dirty="0" smtClean="0"/>
              <a:t>Tourism</a:t>
            </a:r>
          </a:p>
          <a:p>
            <a:pPr lvl="1"/>
            <a:r>
              <a:rPr lang="en-CA" dirty="0" smtClean="0"/>
              <a:t>Jobs in railways, hotels, holiday resorts</a:t>
            </a:r>
          </a:p>
          <a:p>
            <a:pPr lvl="1"/>
            <a:r>
              <a:rPr lang="en-CA" dirty="0" smtClean="0"/>
              <a:t>In 1929, 4 million Americans spent $300 million vacationing in Canada</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Fashion</a:t>
            </a:r>
            <a:endParaRPr lang="en-US" dirty="0"/>
          </a:p>
        </p:txBody>
      </p:sp>
      <p:sp>
        <p:nvSpPr>
          <p:cNvPr id="3" name="Content Placeholder 2"/>
          <p:cNvSpPr>
            <a:spLocks noGrp="1"/>
          </p:cNvSpPr>
          <p:nvPr>
            <p:ph idx="1"/>
          </p:nvPr>
        </p:nvSpPr>
        <p:spPr>
          <a:xfrm>
            <a:off x="457200" y="2276872"/>
            <a:ext cx="8229600" cy="4177936"/>
          </a:xfrm>
        </p:spPr>
        <p:txBody>
          <a:bodyPr/>
          <a:lstStyle/>
          <a:p>
            <a:r>
              <a:rPr lang="en-CA" dirty="0" smtClean="0"/>
              <a:t>Influenced by the U.S.</a:t>
            </a:r>
          </a:p>
          <a:p>
            <a:r>
              <a:rPr lang="en-CA" dirty="0" smtClean="0"/>
              <a:t>Men:</a:t>
            </a:r>
          </a:p>
          <a:p>
            <a:pPr lvl="1"/>
            <a:r>
              <a:rPr lang="en-CA" dirty="0" smtClean="0"/>
              <a:t>Straw hates</a:t>
            </a:r>
          </a:p>
          <a:p>
            <a:pPr lvl="1"/>
            <a:r>
              <a:rPr lang="en-CA" dirty="0" smtClean="0"/>
              <a:t>Form-fitting double-breasted suits</a:t>
            </a:r>
          </a:p>
          <a:p>
            <a:pPr lvl="1"/>
            <a:r>
              <a:rPr lang="en-CA" dirty="0" smtClean="0"/>
              <a:t>Bell-bottom pants</a:t>
            </a:r>
          </a:p>
          <a:p>
            <a:pPr lvl="1"/>
            <a:r>
              <a:rPr lang="en-CA" dirty="0" smtClean="0"/>
              <a:t>Bow ties</a:t>
            </a:r>
          </a:p>
          <a:p>
            <a:pPr lvl="1"/>
            <a:r>
              <a:rPr lang="en-CA" dirty="0" smtClean="0"/>
              <a:t>Slicked-down hair</a:t>
            </a:r>
          </a:p>
        </p:txBody>
      </p:sp>
      <p:pic>
        <p:nvPicPr>
          <p:cNvPr id="7170" name="Picture 2" descr="http://www.valentine-today.com/gallery/5/62/valentino.jpg"/>
          <p:cNvPicPr>
            <a:picLocks noChangeAspect="1" noChangeArrowheads="1"/>
          </p:cNvPicPr>
          <p:nvPr/>
        </p:nvPicPr>
        <p:blipFill>
          <a:blip r:embed="rId2" cstate="print"/>
          <a:srcRect/>
          <a:stretch>
            <a:fillRect/>
          </a:stretch>
        </p:blipFill>
        <p:spPr bwMode="auto">
          <a:xfrm>
            <a:off x="6156176" y="0"/>
            <a:ext cx="2667000" cy="33337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Fashion</a:t>
            </a:r>
            <a:endParaRPr lang="en-US" dirty="0"/>
          </a:p>
        </p:txBody>
      </p:sp>
      <p:sp>
        <p:nvSpPr>
          <p:cNvPr id="3" name="Content Placeholder 2"/>
          <p:cNvSpPr>
            <a:spLocks noGrp="1"/>
          </p:cNvSpPr>
          <p:nvPr>
            <p:ph idx="1"/>
          </p:nvPr>
        </p:nvSpPr>
        <p:spPr>
          <a:xfrm>
            <a:off x="457200" y="1882808"/>
            <a:ext cx="6059016" cy="4572000"/>
          </a:xfrm>
        </p:spPr>
        <p:txBody>
          <a:bodyPr/>
          <a:lstStyle/>
          <a:p>
            <a:r>
              <a:rPr lang="en-CA" dirty="0" smtClean="0"/>
              <a:t>Women:</a:t>
            </a:r>
          </a:p>
          <a:p>
            <a:pPr lvl="1"/>
            <a:r>
              <a:rPr lang="en-CA" dirty="0" smtClean="0"/>
              <a:t>“flappers”</a:t>
            </a:r>
          </a:p>
          <a:p>
            <a:pPr lvl="1"/>
            <a:r>
              <a:rPr lang="en-CA" dirty="0" smtClean="0"/>
              <a:t>“bobbed” hair</a:t>
            </a:r>
          </a:p>
          <a:p>
            <a:pPr lvl="1"/>
            <a:r>
              <a:rPr lang="en-CA" dirty="0" smtClean="0"/>
              <a:t>Hemlines above the knees</a:t>
            </a:r>
          </a:p>
          <a:p>
            <a:pPr lvl="1"/>
            <a:r>
              <a:rPr lang="en-CA" dirty="0" smtClean="0"/>
              <a:t>Silk stockings</a:t>
            </a:r>
          </a:p>
          <a:p>
            <a:pPr lvl="1"/>
            <a:r>
              <a:rPr lang="en-CA" dirty="0" smtClean="0"/>
              <a:t>Dresses that promoted the flat-</a:t>
            </a:r>
            <a:r>
              <a:rPr lang="en-CA" dirty="0" err="1" smtClean="0"/>
              <a:t>chested</a:t>
            </a:r>
            <a:r>
              <a:rPr lang="en-CA" dirty="0" smtClean="0"/>
              <a:t> look</a:t>
            </a:r>
            <a:endParaRPr lang="en-US" dirty="0"/>
          </a:p>
        </p:txBody>
      </p:sp>
      <p:pic>
        <p:nvPicPr>
          <p:cNvPr id="27650" name="Picture 2" descr="http://resources1.news.com.au/images/2008/03/27/va1237299150863/Mills-&amp;-Boon-still-selling-millions-5956788.jpg"/>
          <p:cNvPicPr>
            <a:picLocks noChangeAspect="1" noChangeArrowheads="1"/>
          </p:cNvPicPr>
          <p:nvPr/>
        </p:nvPicPr>
        <p:blipFill>
          <a:blip r:embed="rId2" cstate="print"/>
          <a:srcRect/>
          <a:stretch>
            <a:fillRect/>
          </a:stretch>
        </p:blipFill>
        <p:spPr bwMode="auto">
          <a:xfrm>
            <a:off x="6648450" y="2204864"/>
            <a:ext cx="2495550" cy="3371851"/>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Increased Mobility</a:t>
            </a:r>
            <a:endParaRPr lang="en-US" dirty="0"/>
          </a:p>
        </p:txBody>
      </p:sp>
      <p:sp>
        <p:nvSpPr>
          <p:cNvPr id="3" name="Content Placeholder 2"/>
          <p:cNvSpPr>
            <a:spLocks noGrp="1"/>
          </p:cNvSpPr>
          <p:nvPr>
            <p:ph idx="1"/>
          </p:nvPr>
        </p:nvSpPr>
        <p:spPr>
          <a:xfrm>
            <a:off x="457200" y="1882808"/>
            <a:ext cx="8229600" cy="2410288"/>
          </a:xfrm>
        </p:spPr>
        <p:txBody>
          <a:bodyPr/>
          <a:lstStyle/>
          <a:p>
            <a:r>
              <a:rPr lang="en-CA" dirty="0" smtClean="0"/>
              <a:t>Invention of the assembly line (Henry Ford, 1913) meant that cars could be made quickly and cheaply</a:t>
            </a:r>
          </a:p>
          <a:p>
            <a:r>
              <a:rPr lang="en-CA" dirty="0" smtClean="0"/>
              <a:t>Model T Ford</a:t>
            </a:r>
            <a:endParaRPr lang="en-US" dirty="0"/>
          </a:p>
        </p:txBody>
      </p:sp>
      <p:pic>
        <p:nvPicPr>
          <p:cNvPr id="6146" name="Picture 2" descr="http://faithoncampus.com/wp-content/uploads/2011/04/ford-model-t22.jpg"/>
          <p:cNvPicPr>
            <a:picLocks noChangeAspect="1" noChangeArrowheads="1"/>
          </p:cNvPicPr>
          <p:nvPr/>
        </p:nvPicPr>
        <p:blipFill>
          <a:blip r:embed="rId2" cstate="print"/>
          <a:srcRect/>
          <a:stretch>
            <a:fillRect/>
          </a:stretch>
        </p:blipFill>
        <p:spPr bwMode="auto">
          <a:xfrm>
            <a:off x="3707904" y="3800474"/>
            <a:ext cx="4762500" cy="305752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Automobiles</a:t>
            </a:r>
            <a:endParaRPr lang="en-US" dirty="0"/>
          </a:p>
        </p:txBody>
      </p:sp>
      <p:sp>
        <p:nvSpPr>
          <p:cNvPr id="3" name="Content Placeholder 2"/>
          <p:cNvSpPr>
            <a:spLocks noGrp="1"/>
          </p:cNvSpPr>
          <p:nvPr>
            <p:ph idx="1"/>
          </p:nvPr>
        </p:nvSpPr>
        <p:spPr>
          <a:xfrm>
            <a:off x="457200" y="1882808"/>
            <a:ext cx="4402832" cy="4714544"/>
          </a:xfrm>
        </p:spPr>
        <p:txBody>
          <a:bodyPr/>
          <a:lstStyle/>
          <a:p>
            <a:r>
              <a:rPr lang="en-CA" dirty="0" smtClean="0"/>
              <a:t>Model T Ford</a:t>
            </a:r>
          </a:p>
          <a:p>
            <a:pPr lvl="1"/>
            <a:r>
              <a:rPr lang="en-CA" dirty="0" smtClean="0"/>
              <a:t>All identical</a:t>
            </a:r>
          </a:p>
          <a:p>
            <a:pPr lvl="1"/>
            <a:r>
              <a:rPr lang="en-CA" dirty="0" smtClean="0"/>
              <a:t>Cost less than $300!</a:t>
            </a:r>
          </a:p>
          <a:p>
            <a:pPr lvl="1"/>
            <a:r>
              <a:rPr lang="en-CA" dirty="0" smtClean="0"/>
              <a:t>One made every 3 minutes</a:t>
            </a:r>
          </a:p>
          <a:p>
            <a:pPr lvl="1"/>
            <a:r>
              <a:rPr lang="en-CA" dirty="0" smtClean="0"/>
              <a:t>Workers made $5/day – well above average – but no unions allowed</a:t>
            </a:r>
            <a:endParaRPr lang="en-US" dirty="0"/>
          </a:p>
        </p:txBody>
      </p:sp>
      <p:pic>
        <p:nvPicPr>
          <p:cNvPr id="31746" name="Picture 2" descr="http://heckeranddecker.files.wordpress.com/2009/04/po3015a_henry-ford.gif"/>
          <p:cNvPicPr>
            <a:picLocks noChangeAspect="1" noChangeArrowheads="1"/>
          </p:cNvPicPr>
          <p:nvPr/>
        </p:nvPicPr>
        <p:blipFill>
          <a:blip r:embed="rId2" cstate="print"/>
          <a:srcRect/>
          <a:stretch>
            <a:fillRect/>
          </a:stretch>
        </p:blipFill>
        <p:spPr bwMode="auto">
          <a:xfrm>
            <a:off x="5010150" y="1772816"/>
            <a:ext cx="4133850" cy="3371851"/>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Highways</a:t>
            </a:r>
            <a:endParaRPr lang="en-US" dirty="0"/>
          </a:p>
        </p:txBody>
      </p:sp>
      <p:sp>
        <p:nvSpPr>
          <p:cNvPr id="3" name="Content Placeholder 2"/>
          <p:cNvSpPr>
            <a:spLocks noGrp="1"/>
          </p:cNvSpPr>
          <p:nvPr>
            <p:ph idx="1"/>
          </p:nvPr>
        </p:nvSpPr>
        <p:spPr/>
        <p:txBody>
          <a:bodyPr/>
          <a:lstStyle/>
          <a:p>
            <a:r>
              <a:rPr lang="en-CA" dirty="0" smtClean="0"/>
              <a:t>Increased tenfold</a:t>
            </a:r>
          </a:p>
          <a:p>
            <a:r>
              <a:rPr lang="en-CA" dirty="0" smtClean="0"/>
              <a:t>Physical barriers of Canadian Shield and Rocky Mountains delayed the construction of the Trans-Canada Highway</a:t>
            </a:r>
          </a:p>
          <a:p>
            <a:r>
              <a:rPr lang="en-CA" dirty="0" smtClean="0"/>
              <a:t>Better highways in the U.S. </a:t>
            </a:r>
          </a:p>
          <a:p>
            <a:pPr lvl="1"/>
            <a:r>
              <a:rPr lang="en-CA" dirty="0" smtClean="0"/>
              <a:t>Led B.C. to change to right-hand side driving</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White Spot</a:t>
            </a:r>
            <a:endParaRPr lang="en-US" dirty="0"/>
          </a:p>
        </p:txBody>
      </p:sp>
      <p:sp>
        <p:nvSpPr>
          <p:cNvPr id="3" name="Content Placeholder 2"/>
          <p:cNvSpPr>
            <a:spLocks noGrp="1"/>
          </p:cNvSpPr>
          <p:nvPr>
            <p:ph idx="1"/>
          </p:nvPr>
        </p:nvSpPr>
        <p:spPr>
          <a:xfrm>
            <a:off x="457200" y="1882808"/>
            <a:ext cx="8229600" cy="898120"/>
          </a:xfrm>
        </p:spPr>
        <p:txBody>
          <a:bodyPr/>
          <a:lstStyle/>
          <a:p>
            <a:r>
              <a:rPr lang="en-CA" dirty="0" smtClean="0"/>
              <a:t>First drive-in restaurant in Canada in 1928</a:t>
            </a:r>
            <a:endParaRPr lang="en-US" dirty="0"/>
          </a:p>
        </p:txBody>
      </p:sp>
      <p:pic>
        <p:nvPicPr>
          <p:cNvPr id="32770" name="Picture 2" descr="http://t1.gstatic.com/images?q=tbn:ANd9GcRITrZvBwaMvOy0tsGsIZrTWVUaI75E1Wg9DhpMxvWhHtULAz5Zng"/>
          <p:cNvPicPr>
            <a:picLocks noChangeAspect="1" noChangeArrowheads="1"/>
          </p:cNvPicPr>
          <p:nvPr/>
        </p:nvPicPr>
        <p:blipFill>
          <a:blip r:embed="rId2" cstate="print"/>
          <a:srcRect/>
          <a:stretch>
            <a:fillRect/>
          </a:stretch>
        </p:blipFill>
        <p:spPr bwMode="auto">
          <a:xfrm>
            <a:off x="1907704" y="2420888"/>
            <a:ext cx="5328592" cy="413749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Aviation</a:t>
            </a:r>
            <a:endParaRPr lang="en-US" dirty="0"/>
          </a:p>
        </p:txBody>
      </p:sp>
      <p:sp>
        <p:nvSpPr>
          <p:cNvPr id="3" name="Content Placeholder 2"/>
          <p:cNvSpPr>
            <a:spLocks noGrp="1"/>
          </p:cNvSpPr>
          <p:nvPr>
            <p:ph idx="1"/>
          </p:nvPr>
        </p:nvSpPr>
        <p:spPr>
          <a:xfrm>
            <a:off x="457200" y="1882808"/>
            <a:ext cx="8229600" cy="898120"/>
          </a:xfrm>
        </p:spPr>
        <p:txBody>
          <a:bodyPr/>
          <a:lstStyle/>
          <a:p>
            <a:r>
              <a:rPr lang="en-CA" dirty="0" smtClean="0"/>
              <a:t>P.62</a:t>
            </a:r>
            <a:endParaRPr lang="en-US" dirty="0"/>
          </a:p>
        </p:txBody>
      </p:sp>
      <p:pic>
        <p:nvPicPr>
          <p:cNvPr id="34818" name="Picture 2" descr="http://t1.gstatic.com/images?q=tbn:ANd9GcTCUCF7PlngHm3zBz26F_HwYOe-mKpT7HQWF8_pwRRSUpUTX9WV"/>
          <p:cNvPicPr>
            <a:picLocks noChangeAspect="1" noChangeArrowheads="1"/>
          </p:cNvPicPr>
          <p:nvPr/>
        </p:nvPicPr>
        <p:blipFill>
          <a:blip r:embed="rId2" cstate="print"/>
          <a:srcRect/>
          <a:stretch>
            <a:fillRect/>
          </a:stretch>
        </p:blipFill>
        <p:spPr bwMode="auto">
          <a:xfrm>
            <a:off x="2479046" y="2348880"/>
            <a:ext cx="6378038" cy="422891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Changing Times</a:t>
            </a:r>
            <a:endParaRPr lang="en-US" dirty="0"/>
          </a:p>
        </p:txBody>
      </p:sp>
      <p:sp>
        <p:nvSpPr>
          <p:cNvPr id="3" name="Content Placeholder 2"/>
          <p:cNvSpPr>
            <a:spLocks noGrp="1"/>
          </p:cNvSpPr>
          <p:nvPr>
            <p:ph idx="1"/>
          </p:nvPr>
        </p:nvSpPr>
        <p:spPr/>
        <p:txBody>
          <a:bodyPr>
            <a:normAutofit lnSpcReduction="10000"/>
          </a:bodyPr>
          <a:lstStyle/>
          <a:p>
            <a:r>
              <a:rPr lang="en-CA" dirty="0" smtClean="0"/>
              <a:t>Agnes </a:t>
            </a:r>
            <a:r>
              <a:rPr lang="en-CA" dirty="0" err="1" smtClean="0"/>
              <a:t>Macphail</a:t>
            </a:r>
            <a:r>
              <a:rPr lang="en-CA" dirty="0" smtClean="0"/>
              <a:t>: </a:t>
            </a:r>
            <a:r>
              <a:rPr lang="en-CA" dirty="0" smtClean="0">
                <a:hlinkClick r:id="rId2"/>
              </a:rPr>
              <a:t>http://www.histori.ca/minutes/minute.do?id=10212</a:t>
            </a:r>
            <a:r>
              <a:rPr lang="en-CA" dirty="0" smtClean="0"/>
              <a:t> </a:t>
            </a:r>
          </a:p>
          <a:p>
            <a:pPr lvl="1"/>
            <a:r>
              <a:rPr lang="en-CA" dirty="0" smtClean="0"/>
              <a:t>Became the first woman MP in 1921 (only woman till 1935)</a:t>
            </a:r>
          </a:p>
          <a:p>
            <a:r>
              <a:rPr lang="en-CA" dirty="0" smtClean="0"/>
              <a:t>Nellie McClung: </a:t>
            </a:r>
            <a:r>
              <a:rPr lang="en-CA" dirty="0" smtClean="0">
                <a:hlinkClick r:id="rId3"/>
              </a:rPr>
              <a:t>http://www.histori.ca/minutes/minute.do?id=10643</a:t>
            </a:r>
            <a:r>
              <a:rPr lang="en-CA" dirty="0" smtClean="0"/>
              <a:t> </a:t>
            </a:r>
          </a:p>
          <a:p>
            <a:pPr lvl="1"/>
            <a:r>
              <a:rPr lang="en-CA" dirty="0" smtClean="0"/>
              <a:t>Obtained the right for Manitoban women to vote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Improved Communications</a:t>
            </a:r>
            <a:endParaRPr lang="en-US" dirty="0"/>
          </a:p>
        </p:txBody>
      </p:sp>
      <p:sp>
        <p:nvSpPr>
          <p:cNvPr id="3" name="Content Placeholder 2"/>
          <p:cNvSpPr>
            <a:spLocks noGrp="1"/>
          </p:cNvSpPr>
          <p:nvPr>
            <p:ph idx="1"/>
          </p:nvPr>
        </p:nvSpPr>
        <p:spPr/>
        <p:txBody>
          <a:bodyPr/>
          <a:lstStyle/>
          <a:p>
            <a:r>
              <a:rPr lang="en-CA" dirty="0" smtClean="0"/>
              <a:t>Telephone was a standard household appliance</a:t>
            </a:r>
          </a:p>
          <a:p>
            <a:r>
              <a:rPr lang="en-CA" dirty="0" smtClean="0"/>
              <a:t>Radio</a:t>
            </a:r>
          </a:p>
          <a:p>
            <a:pPr lvl="1"/>
            <a:r>
              <a:rPr lang="en-CA" dirty="0" smtClean="0"/>
              <a:t>Broke down isolation</a:t>
            </a:r>
          </a:p>
          <a:p>
            <a:pPr lvl="1"/>
            <a:r>
              <a:rPr lang="en-CA" dirty="0" smtClean="0"/>
              <a:t>Mostly U.S. stations – small Canadian ones couldn’t compete</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Movies</a:t>
            </a:r>
            <a:endParaRPr lang="en-US" dirty="0"/>
          </a:p>
        </p:txBody>
      </p:sp>
      <p:sp>
        <p:nvSpPr>
          <p:cNvPr id="3" name="Content Placeholder 2"/>
          <p:cNvSpPr>
            <a:spLocks noGrp="1"/>
          </p:cNvSpPr>
          <p:nvPr>
            <p:ph idx="1"/>
          </p:nvPr>
        </p:nvSpPr>
        <p:spPr/>
        <p:txBody>
          <a:bodyPr/>
          <a:lstStyle/>
          <a:p>
            <a:r>
              <a:rPr lang="en-CA" dirty="0" smtClean="0"/>
              <a:t>Silent, accompanied by an orchestra or piano and subtitles</a:t>
            </a:r>
          </a:p>
          <a:p>
            <a:r>
              <a:rPr lang="en-CA" dirty="0" smtClean="0"/>
              <a:t>Canadian films couldn’t compete</a:t>
            </a:r>
          </a:p>
          <a:p>
            <a:r>
              <a:rPr lang="en-CA" dirty="0" smtClean="0"/>
              <a:t>Hollywood glamour</a:t>
            </a:r>
          </a:p>
          <a:p>
            <a:pPr lvl="1"/>
            <a:r>
              <a:rPr lang="en-CA" dirty="0" smtClean="0"/>
              <a:t>Mary Pickford, born in Toronto, known as “America’s Sweetheart”</a:t>
            </a:r>
          </a:p>
          <a:p>
            <a:r>
              <a:rPr lang="en-CA" dirty="0" smtClean="0"/>
              <a:t>“talkies” arrived in 1927</a:t>
            </a:r>
          </a:p>
          <a:p>
            <a:pPr lvl="1"/>
            <a:r>
              <a:rPr lang="en-CA" dirty="0" smtClean="0"/>
              <a:t>Laurel and Hardy</a:t>
            </a:r>
          </a:p>
          <a:p>
            <a:pPr lvl="1"/>
            <a:r>
              <a:rPr lang="en-CA" dirty="0" smtClean="0"/>
              <a:t>Marx Brothers</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 New Canadian Art</a:t>
            </a:r>
            <a:endParaRPr lang="en-US" dirty="0"/>
          </a:p>
        </p:txBody>
      </p:sp>
      <p:sp>
        <p:nvSpPr>
          <p:cNvPr id="3" name="Content Placeholder 2"/>
          <p:cNvSpPr>
            <a:spLocks noGrp="1"/>
          </p:cNvSpPr>
          <p:nvPr>
            <p:ph idx="1"/>
          </p:nvPr>
        </p:nvSpPr>
        <p:spPr/>
        <p:txBody>
          <a:bodyPr/>
          <a:lstStyle/>
          <a:p>
            <a:r>
              <a:rPr lang="en-CA" dirty="0" smtClean="0"/>
              <a:t>Emily Carr: </a:t>
            </a:r>
            <a:r>
              <a:rPr lang="en-CA" dirty="0" smtClean="0">
                <a:hlinkClick r:id="rId2"/>
              </a:rPr>
              <a:t>http://www.histori.ca/minutes/minute.do?id=10214</a:t>
            </a:r>
            <a:r>
              <a:rPr lang="en-CA" dirty="0" smtClean="0"/>
              <a:t> </a:t>
            </a:r>
            <a:endParaRPr lang="en-US" dirty="0"/>
          </a:p>
        </p:txBody>
      </p:sp>
      <p:pic>
        <p:nvPicPr>
          <p:cNvPr id="4098" name="Picture 2" descr="Emily Carr Big Raven"/>
          <p:cNvPicPr>
            <a:picLocks noChangeAspect="1" noChangeArrowheads="1"/>
          </p:cNvPicPr>
          <p:nvPr/>
        </p:nvPicPr>
        <p:blipFill>
          <a:blip r:embed="rId3" cstate="print"/>
          <a:srcRect/>
          <a:stretch>
            <a:fillRect/>
          </a:stretch>
        </p:blipFill>
        <p:spPr bwMode="auto">
          <a:xfrm>
            <a:off x="4788024" y="3789040"/>
            <a:ext cx="3714750" cy="27813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Group of Seven</a:t>
            </a:r>
            <a:endParaRPr lang="en-US" dirty="0"/>
          </a:p>
        </p:txBody>
      </p:sp>
      <p:sp>
        <p:nvSpPr>
          <p:cNvPr id="3" name="Content Placeholder 2"/>
          <p:cNvSpPr>
            <a:spLocks noGrp="1"/>
          </p:cNvSpPr>
          <p:nvPr>
            <p:ph idx="1"/>
          </p:nvPr>
        </p:nvSpPr>
        <p:spPr>
          <a:xfrm>
            <a:off x="457200" y="1882808"/>
            <a:ext cx="8229600" cy="2986352"/>
          </a:xfrm>
        </p:spPr>
        <p:txBody>
          <a:bodyPr/>
          <a:lstStyle/>
          <a:p>
            <a:r>
              <a:rPr lang="en-CA" dirty="0" smtClean="0"/>
              <a:t>New post-war national confidence</a:t>
            </a:r>
          </a:p>
          <a:p>
            <a:r>
              <a:rPr lang="en-CA" dirty="0" smtClean="0"/>
              <a:t>Interpret Canada’s rugged landscape as they saw it: broad, bold strokes and vibrant colours</a:t>
            </a:r>
          </a:p>
          <a:p>
            <a:r>
              <a:rPr lang="en-US" dirty="0" smtClean="0">
                <a:hlinkClick r:id="rId2"/>
              </a:rPr>
              <a:t>http://www.groupofsevenart.com/</a:t>
            </a:r>
            <a:r>
              <a:rPr lang="en-US" dirty="0" smtClean="0"/>
              <a:t> </a:t>
            </a:r>
            <a:endParaRPr lang="en-US" dirty="0"/>
          </a:p>
        </p:txBody>
      </p:sp>
      <p:pic>
        <p:nvPicPr>
          <p:cNvPr id="35842" name="Picture 2" descr="AY Jackson The Red Maple"/>
          <p:cNvPicPr>
            <a:picLocks noChangeAspect="1" noChangeArrowheads="1"/>
          </p:cNvPicPr>
          <p:nvPr/>
        </p:nvPicPr>
        <p:blipFill>
          <a:blip r:embed="rId3" cstate="print"/>
          <a:srcRect/>
          <a:stretch>
            <a:fillRect/>
          </a:stretch>
        </p:blipFill>
        <p:spPr bwMode="auto">
          <a:xfrm>
            <a:off x="3347864" y="4679060"/>
            <a:ext cx="2664296" cy="217894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Questions?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upload.wikimedia.org/wikipedia/commons/thumb/9/94/Nellie_McClung.jpg/220px-Nellie_McClung.jpg"/>
          <p:cNvPicPr>
            <a:picLocks noChangeAspect="1" noChangeArrowheads="1"/>
          </p:cNvPicPr>
          <p:nvPr/>
        </p:nvPicPr>
        <p:blipFill>
          <a:blip r:embed="rId2" cstate="print"/>
          <a:srcRect/>
          <a:stretch>
            <a:fillRect/>
          </a:stretch>
        </p:blipFill>
        <p:spPr bwMode="auto">
          <a:xfrm>
            <a:off x="5292080" y="0"/>
            <a:ext cx="3579093" cy="5838706"/>
          </a:xfrm>
          <a:prstGeom prst="rect">
            <a:avLst/>
          </a:prstGeom>
          <a:noFill/>
        </p:spPr>
      </p:pic>
      <p:sp>
        <p:nvSpPr>
          <p:cNvPr id="6" name="TextBox 5"/>
          <p:cNvSpPr txBox="1"/>
          <p:nvPr/>
        </p:nvSpPr>
        <p:spPr>
          <a:xfrm>
            <a:off x="5508104" y="6093296"/>
            <a:ext cx="2880320" cy="369332"/>
          </a:xfrm>
          <a:prstGeom prst="rect">
            <a:avLst/>
          </a:prstGeom>
          <a:noFill/>
        </p:spPr>
        <p:txBody>
          <a:bodyPr wrap="square" rtlCol="0">
            <a:spAutoFit/>
          </a:bodyPr>
          <a:lstStyle/>
          <a:p>
            <a:r>
              <a:rPr lang="en-CA" dirty="0" smtClean="0"/>
              <a:t>Nellie McClung</a:t>
            </a:r>
            <a:endParaRPr lang="en-US" dirty="0"/>
          </a:p>
        </p:txBody>
      </p:sp>
      <p:pic>
        <p:nvPicPr>
          <p:cNvPr id="26630" name="Picture 6" descr="http://t3.gstatic.com/images?q=tbn:ANd9GcS1EykRWBVL3F03raTDXWkDDHKkYCwhfS2VAgLY5FbD0e3yGhz4wnVfHj5W"/>
          <p:cNvPicPr>
            <a:picLocks noChangeAspect="1" noChangeArrowheads="1"/>
          </p:cNvPicPr>
          <p:nvPr/>
        </p:nvPicPr>
        <p:blipFill>
          <a:blip r:embed="rId3" cstate="print"/>
          <a:srcRect/>
          <a:stretch>
            <a:fillRect/>
          </a:stretch>
        </p:blipFill>
        <p:spPr bwMode="auto">
          <a:xfrm>
            <a:off x="395536" y="332656"/>
            <a:ext cx="4444654" cy="4464496"/>
          </a:xfrm>
          <a:prstGeom prst="rect">
            <a:avLst/>
          </a:prstGeom>
          <a:noFill/>
        </p:spPr>
      </p:pic>
      <p:sp>
        <p:nvSpPr>
          <p:cNvPr id="8" name="TextBox 7"/>
          <p:cNvSpPr txBox="1"/>
          <p:nvPr/>
        </p:nvSpPr>
        <p:spPr>
          <a:xfrm>
            <a:off x="683568" y="5301208"/>
            <a:ext cx="3528392" cy="369332"/>
          </a:xfrm>
          <a:prstGeom prst="rect">
            <a:avLst/>
          </a:prstGeom>
          <a:noFill/>
        </p:spPr>
        <p:txBody>
          <a:bodyPr wrap="square" rtlCol="0">
            <a:spAutoFit/>
          </a:bodyPr>
          <a:lstStyle/>
          <a:p>
            <a:r>
              <a:rPr lang="en-CA" dirty="0" smtClean="0"/>
              <a:t>Agnes </a:t>
            </a:r>
            <a:r>
              <a:rPr lang="en-CA" dirty="0" err="1" smtClean="0"/>
              <a:t>Macphail</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New Roles?</a:t>
            </a:r>
            <a:endParaRPr lang="en-US" dirty="0"/>
          </a:p>
        </p:txBody>
      </p:sp>
      <p:sp>
        <p:nvSpPr>
          <p:cNvPr id="3" name="Content Placeholder 2"/>
          <p:cNvSpPr>
            <a:spLocks noGrp="1"/>
          </p:cNvSpPr>
          <p:nvPr>
            <p:ph idx="1"/>
          </p:nvPr>
        </p:nvSpPr>
        <p:spPr/>
        <p:txBody>
          <a:bodyPr/>
          <a:lstStyle/>
          <a:p>
            <a:r>
              <a:rPr lang="en-CA" dirty="0" smtClean="0"/>
              <a:t>Wives and mothers</a:t>
            </a:r>
          </a:p>
          <a:p>
            <a:r>
              <a:rPr lang="en-CA" dirty="0" smtClean="0"/>
              <a:t>New labour-saving devices meant that women were expected to uphold higher standards</a:t>
            </a:r>
          </a:p>
          <a:p>
            <a:pPr lvl="1"/>
            <a:r>
              <a:rPr lang="en-CA" dirty="0" smtClean="0"/>
              <a:t>Refrigerator</a:t>
            </a:r>
          </a:p>
          <a:p>
            <a:pPr lvl="1"/>
            <a:r>
              <a:rPr lang="en-CA" dirty="0" smtClean="0"/>
              <a:t>Vacuum</a:t>
            </a:r>
          </a:p>
          <a:p>
            <a:pPr lvl="1"/>
            <a:r>
              <a:rPr lang="en-CA" dirty="0" smtClean="0"/>
              <a:t>Washing machine</a:t>
            </a:r>
          </a:p>
          <a:p>
            <a:pPr lvl="1"/>
            <a:r>
              <a:rPr lang="en-CA" dirty="0" smtClean="0"/>
              <a:t>Electric iron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New Roles?</a:t>
            </a:r>
            <a:endParaRPr lang="en-US" dirty="0"/>
          </a:p>
        </p:txBody>
      </p:sp>
      <p:sp>
        <p:nvSpPr>
          <p:cNvPr id="3" name="Content Placeholder 2"/>
          <p:cNvSpPr>
            <a:spLocks noGrp="1"/>
          </p:cNvSpPr>
          <p:nvPr>
            <p:ph idx="1"/>
          </p:nvPr>
        </p:nvSpPr>
        <p:spPr/>
        <p:txBody>
          <a:bodyPr/>
          <a:lstStyle/>
          <a:p>
            <a:r>
              <a:rPr lang="en-CA" dirty="0" smtClean="0"/>
              <a:t>Marry, raise a family, stay home</a:t>
            </a:r>
          </a:p>
          <a:p>
            <a:r>
              <a:rPr lang="en-CA" dirty="0" smtClean="0"/>
              <a:t>Limited career opportunities</a:t>
            </a:r>
          </a:p>
          <a:p>
            <a:pPr lvl="1"/>
            <a:r>
              <a:rPr lang="en-CA" dirty="0" smtClean="0"/>
              <a:t>Nursing, teaching (paid poorly)</a:t>
            </a:r>
          </a:p>
          <a:p>
            <a:pPr lvl="1"/>
            <a:r>
              <a:rPr lang="en-CA" dirty="0" smtClean="0"/>
              <a:t>Secretaries, telephone operators, sales clerks</a:t>
            </a:r>
          </a:p>
          <a:p>
            <a:pPr lvl="1"/>
            <a:r>
              <a:rPr lang="en-CA" dirty="0" smtClean="0"/>
              <a:t>FEW women: doctors, lawyers, professors, engineers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On This Day...</a:t>
            </a:r>
            <a:endParaRPr lang="en-US" dirty="0"/>
          </a:p>
        </p:txBody>
      </p:sp>
      <p:sp>
        <p:nvSpPr>
          <p:cNvPr id="3" name="Content Placeholder 2"/>
          <p:cNvSpPr>
            <a:spLocks noGrp="1"/>
          </p:cNvSpPr>
          <p:nvPr>
            <p:ph idx="1"/>
          </p:nvPr>
        </p:nvSpPr>
        <p:spPr/>
        <p:txBody>
          <a:bodyPr/>
          <a:lstStyle/>
          <a:p>
            <a:r>
              <a:rPr lang="en-US" dirty="0" smtClean="0">
                <a:hlinkClick r:id="rId2"/>
              </a:rPr>
              <a:t>http://archives.cbc.ca/on_this_day/10/18/</a:t>
            </a:r>
            <a:r>
              <a:rPr lang="en-US" dirty="0" smtClean="0"/>
              <a:t> </a:t>
            </a:r>
            <a:endParaRPr lang="en-US" dirty="0"/>
          </a:p>
        </p:txBody>
      </p:sp>
      <p:sp>
        <p:nvSpPr>
          <p:cNvPr id="10242" name="AutoShape 2" descr="data:image/jpg;base64,/9j/4AAQSkZJRgABAQAAAQABAAD/2wCEAAkGBhQSERQUExQWFBUWGRcaFxgYFRcYGhcYFxcXFxcXFxcXHSYeFxojGhcVHy8gJCcpLCwsGB4xNTAqNSYrLCkBCQoKDgwOGg8PFCkcFBwpKSkpKSkpKSkpKSkpKSkpKSkpKSkpKSkpKSkpKSkpKSkpKSwpKSksKSwpKSwpLCksKf/AABEIAL8BCAMBIgACEQEDEQH/xAAcAAABBQEBAQAAAAAAAAAAAAAEAgMFBgcBAAj/xABEEAABAwIDBQUFBgQDCAMBAAABAgMRACEEEjEFBkFRYQcTInGBMpGhscEUI0JScvAzYtHhJIKSFRZjk6KywvFEo7M0/8QAGAEBAQEBAQAAAAAAAAAAAAAAAAECAwT/xAAeEQEBAAMBAAMBAQAAAAAAAAAAAQIRMSESQVEDof/aAAwDAQACEQMRAD8Aiiz/AIhMcldfwNmlbSQ6hctwQYEW1tz86db/AI6B+r/80VIbYSAySfzJnygVlVeG0cRMZIMkXyi44Xpw7UfI9mLE8LxAOg1vSMcglQKiQMoKBJMAyBc8dK860Uryq9oNk5rkGwUNao83tZ8yAlSjE2gwOoAtXm9vvEwBwnVPKY8+lGh1bCEOAAqcSvPK0nxTKTY8BxFtJihdrshnJEwWyVArSr7wjKojKTbS9A+rbWJSJLKoEcBx0v1oTH7RxZT4kKaSTFwBeJi4+VOo2g0ot9+VJYCFJShtSiQpIOVSp4knWhsRtBS2mG1+MgqWhZUoqCVSChc63AIigmt0kf4rDHnHyNaNtvEZMM+r8rbh/wCk1QN31ff4Tofoat2+r0YDEH+Qj/UpI+tYy9qxmu6e1A2sA6F/DH/SV0dsjayUYTFBZs85AvBvdR8rj31RnsQUmxI8SSPSanNn7NcdDZShSwpwpMCQLIkm1rH4VuxIumD3BfxbCXe+DYI+7SSpQCdPSYmid3cIvDOrwzoGZPiChopJ4++rw22UBMKCW0gAC/KPKKrWPwpGKQ8o5paWnNPNaSBr51z3tTuISc0xw6Uxmg3pjaTwQmSoH1qCRtNSjb0vNa0i0JUKcbI41CYbEKtKT7jUrJjSKlUST1roTQ6U8YryutvWmgW2IAmqPv3/ABXr6LTH/LRb41b8OQDqD61St/sQC45FvvL9YQ3c9aTorSePmPrWh7hYAu9ws6MB3hqVqISPLU+lQm7e4OIxOV3wIbN0kq4cwEzfzqaQ65srEw4tJac/Akk+EGJvfMJmrffIRKbpYoKxmNSD+OfcSmrUsW9DWYdnu0J2i5yd73/uzitNe+lYymqsMQKLQBAoGaMZVYVFKFKBpKDrXVKrIcArhrgXXJNAuvVwJr1Bir+PbQ62tSpAmwuZKAAIHWmMfttbqSU+BAIkCFKHVU6eQHrURhkAK+8QSDMxxkWI+dOK2tCcoT4kkEK42t8RAI4xXo0w8MY9mzpdUoAzM3nnB0onD7YJKS4c48Wut7EUNgHVLdWUw2SlZsLWBJSR+U0I21lueM+8WoLIMcXkltKgTmSQg5fZSfELj8vLWKK3ybBbQocCoDyiY/tVPwyCXQEg5ibRYzyFbFupsJKGvvAHHZgkCw5hIOlS+Cv4jAqewiENJQlZ7uCoagEGD/epLf8AwYRhsMcqQrOAogR+Ez6TVg2lshWWUiDrPARxqs77ulWFY8edQeAOhvlJkVmXdXSL2HPf4b9X0NT/AGguq/2e7YAEpGp/OnpVf2I599hf1D4zV13g2OnFYdTS1lCSZzCDGUzeeFL0nGBFOaTyg/8AUBWn9m21m2cG+tw270JSnipSkgAD98KpGM2YlD5QypTrcQVhMWJEqyyaVidlqbcKElUJIKcwyySAZy8441u+o3lSSEwQfRWX+lQOH2WvEu94l4BASUZSM5BSrxEkzeRQ2zt/s+RCsM4qwzKbGa4iTljSapmO2o8xtF5WHLqW1Oj2UmCVRqlVr6XrnJV2vu0tzVrEd+Lf8NP0FRjW4qx/8j/60/Wh9g9pbnfLbxKUkSQFJBSqx/LJBMGYFXcrBuKbsXxWv90VJE9+bCfYRf4dKK/2eEpBU6RIkfdt36Dw1OhMpUOh+RqDUypeKan+GlNwZF561JdmnG8Go/jVHPKg/wDjQ7mxVqnLiDH6Ef0q4rKQnUCoJLZS6siMigCI/NxPqI91PkaRmD2A5N8Sf+WjgfKqb2g7NLCkkr7zvVqUTliIyp4W0FaRh1Wnqr5mgdq70YfDrQh8+2CR4Mw1i+t6stCd0ngnDMp72xaSQBaDPA0Nv/sIOYfvMwzMgqzK4pMSKMwe1GnX5ZQFIyJg5coBJMgAgfs1MYzZbbyQl9AWn8swLaDhPlU3qjINxVFGOZOkrKf9SCK151xUaA25n60lOFwrCQUtNtnMlMhF86vZExM046dfKluzWgyXj+U/D+tE4d+3sn4f1phhpSl5dBEk8T0FPP4VaQdYi0x9KgUMZ/Kfh/WkO4owYB0OscvOo7B4wklK4SsR5KHMU/iEkpIkX5yffV0Btg7aU8jPAiSPDOqbKHi5GpdOJJ/CfhULswJbVBcBgcSlOpk2FSWBekLGuVSh6GCPnSwGDE9D8K9TYivVFY42zC0J1GXjwlFB4fZIUuBwInyOtM/7RdK0qAggeGI0jrrbnUvs1vNKnHBOZOYKFj5QRXZgjA7JKCq40ULEGM0pBIGg5nhQwwRTBIEG3tJV52BpwbVS2pYTBssW5EH4UK3tJRiUwLz7uVBN4DZqC6FJtkObKCCeVhMnn0Aq97KxBu7dRH4QbEnWDxFqzJt2XyQfzW/ymrZ2dY5akOJzKhBBE6CZmKzVi24raj6mZSxCyYAUqRzm16zrbuHU2yUrKQo4jMIVwKTPoCYq+7SWchPexF7G9uQqj71uhSEXJlwG/wCkn31MSm9hL+/wv6k/WrB2o4hSMCChRSS4kSCRYhUgxwNV/d5JLrEfmTFTHaqlX2JIJEd8nh/KrrVvScU3dVJUySoLcKlGwEAgJIBJ4gcqd2QycU8hJWJKgkmRmjT5CKsO5O4y3cKhTjxbbUJSlEZiJnX8M+tMbmLQ1tF7DBCVpQpZQtQ8aVJ5HjI+VXaNRwTIaSlpCYSBEx9Ygmsp7U9rLbfGSU5sqjqPZJF7DWK1YuKKPCJPIqy/EA1jva3iszzLaoC0oJUM2aJVYEwOVYx61eKg1tPPiJTmSFG4zXuPzHrxrethP5sOyb3bTqZOka87VgOyNlB1ZBVliP2Otb7s7CqQ00lJTlCEAWMwE85rWSRKtu5TQm1GkrUhShIsD9KD2lthGGEvPNo5AgyfJIMmq9s3ftOMxbeGZSShZIU4UQbJJGVJJ4gXNY0q3MIQU5SjwgmJgRyiuLVc2tXMPspQURkE8yLec1Ut8d7fsOMS0nxp7sF3mFkkgpvY5eHlSdFmwIn3n5mn8JgWlLS6ptK3IIbJAJAmTE6c6rWyt6GX0ktPIzQTlUMqtDaCb+k1Krx/dqwfIg+9ISflm99XQlEpSlanFcvgOAqL2g/37rRQFqFwlERcXKpmAY0mrUcGkggiQbj51G7NaTkU5CkFJWRMEhIkSUjnBtNZ2r2P2gMKwpSgpckmIGYWBg6/CaiNgbdGLw5dSCIKkka3Bt8Io3CY9nHpOZJBTdIJIJBFleREWqG2EkpcxTaYSEqRAjSU/wBqs/1KL2BjyHVgyogwYv6VaS6VAQLHWeHpVUwzoQ7IUBOsDX43qwYJRCbqtwM6imUIpu822vsTilrSVSQEXjMOluFQT3aU0sFKmVX4Zqd7SnVpxKc6oRlHdzMSfajhwE1V07RbP4Um99R6jnNbk8RZDv4yiZaSokDWPqmkI31CVKU0goC4iFDKCBBlBEH0iq2lCXvEEgCSEiRfyEaetKafbGqfFoExl01PnV0i97D39U8lxKm0pcQ2pYucq8om3EV6qEVAkqRIM3Ex4SkgiRrN7VynxXYJC0RqQdPLr5dKfyQcpsfOxnQig3WaUXDAk6CB0HIVpErsZCUFZWBmCSRNwRxTHMj8XClsYMveBtHinUqJgQdZ+dRaFqJ1OkT8pNX3cnBhCQtzVVyAbwPZH75VmhhW7obQVgjMBPExNlEE9DUnuez9nWSSMqjlI84KVfvnXto4kFToEWTbWTm68NKARtdEiRkJABJuDlsIHrU+homIwKVWyiTxisx29girEuNJUA0lyQSNDluJHAG3rWg7N22n7Kpwyvuk6jVUCRpx4HlVI2JiXXlvKaWEkqTmURmCS4TmhJufwgRyqY+LSd3kZHm2zZSSn1BIvVs3oweHdaSjEqASV+HxZPEAYg+U1QWHDhsYO8czlpYzm98xAMk8tY6VYO1ZIVhGeruv+VVW9gs2xHG2WENhQypTCZMkgeWtC7tbipbxLmMUsKU4VFCU+ykKNyTxPyqu9neDU0wpwXFwi97HxG+gvVx2NtoC6rBfAGQFCQSPrFYs/Fg3a+AJbV3fhWQcpkiDFiY61g28uwcWy4rv0laj4iuc2Ycwa+je8Crgg1A71YFC2xMZhp/mt8zTHLVLGB7r3dIg6fKtb2tvB9k2ah0AFZQhKJ4qULHrABMdKoK0d1iVtmPAFgAAWBIVNuZJN6J7ScSU4fAsSf4ZcUOsAD610s2yqGJxzjyi4tZUtRuomTfh0FaB2R7O/wAalX5ULPwA+tZvgLkHpWtdkcfaFxwaV/3JplwjWYr5339xQfx+IUDYLKR5I8P0rf8AaeMDTLjh0QhSvcCa+aH1lRKjqST77muf859tZAHEZb+6rVuxvevvsOh9RW22ohM3IC4BE6kAVT8cuSRy+ZpTSTZQ4ER867MPqXCYkFA6CxF5tr5U0GGlr70zmiNTHLSo7c/EZ8I2eKkA+UjSpVGGtCkhST006GvPXRG4HYLbeILjalQQRlMEDSYOsW0qrbz7YRgncUomS53WVINyrKqfIAXmrjikd0tBT7PjkcrW9K+ed8ds99j3lTIzRPlYx7q3jNpV13Ww2I2i4tSlBthuCoJnMtWoSVaxxIEVpOzdlIaAJMq/egql9kmPQhC2FKAKyFoJsFSPEkTqRa1WbbO97OHlDeV168JBEA/zH+lMt70RD9reLSlhlsxmUoqjiABH1rMVPqIEiQgQOQ5UTvDiXXXlOPKzKV7gB+EcgKjmlkyOfWumM1NM2vLeMxqYzGOtgPWn2GlEEmSYI534mTy09KBbb8WUHLmNz0FSOIfAahM6axz41QrBMBCFd4YmIOscrcDXqRjmVd0vpkB9a9QdbZClpzevC1K2hhAlWUX0vrbzp1sAkFURI/8AU01jE3TebfIkR8qgVhkWV5GfKtu3V2A2jBspU2gnICqUgmVeLXXjWQbBwqXHkIIV4yE+0OJvqL1vCXAlI4AAfKuf9FjO+0PCNsPMloBClhQVlJEpBTHlqaqWKw6igmxMEHjPyr2+G31YrGPLSfu2/Ak/p1I81VHYPaeYgKByiToTwvFbnEqZ2bth1psNyPxZSQSUlSYNhYyOBmpnYTBOGQ22S05iFqzOQVQpF0E6ZQcsW10qsJUMpsefHiOt4olneAYfDQkAvIdOQlR8CVBNwmIV+LTSZpYJnam668WtTyVomPGVWhSZSQEJHCDqeNJ36YLeAwiVLLkLSM1hmhs36U3sHeDOnFpasCVlpNyTI9ozclRvTmK2e5i2MEwRLiVrCklQFm4Cr/pNRVn2Y2E4dpLaFJ8I8Ji0m5n4+6m9lMjuEEAHIVgxBkBZ8VtNdKmdoYQsYZ1YJJShWQJSTFrWF1GqPhXncOhC0YklCzmKVNKSJIgzNvSazPRcFOOBOZOifZVxHIH8wpteJD7YyuBxaoKoI8OU6wLpEjSojCb7pSCl1beliiBFVtW+Sms8NIUFG625Rn5Z4Bn0ir8V2H3n2cRtLKEZUOZMqo1zEFV+l7dKhe1PGZsYBMhtpCbdZMfEVbd6EvnBsYhZzrSpS1QICAsABCegFZXt3GF1xxZuSR8AB8hWozScK7oeQE+ta52Nt/fOH/h/+SayDD+z6VrXYksqddPJsA/6hTLhF07Ssd3ez3wLlWVHlmIn4TWFOJtJBgcBrFfQWJel1YVpYRb4isv7QdlNsvnuwEh1GaOEyQqOVxNZw8WqBtnajJa7tnDhHizKcUsrcV0mAkJ6AVHs4keXSjl4VGUyfFTP2YDUiujLf+y/HhezmoHiTKFf5Tb4EVbsO7IE61nvY6VjBuzaXbHhZABq74N45RMK8jXDKe10nAe8mKyhSZ/B8zf4Cvl7aD8urI0zH3Sa1zf/AHyCVP5SSFJUlPQjwD45jWN5wP39K6YTUYq7bC3nYbwi21TmUNEiSFD2SJ04UvYoWuYIyqEj2CZj/V8ao7cRyPSaldn4kouLW1raJd/HLBUjNKRPrzpjZ+vskiOANqZRrbjUhst/u1Rm9q3Hgr60Ae0G1CDBEcwaGd2kV2PKr9t3C58OsmDMGIMiOfSL1Q28Fmkg5R76A7ZuIKwtBNlxrzGh6Xr1CYNBBJ1jjPXWvUE600krCSRE3nTT51x5SAYRcAQCePlQKVEGRr/brTcka1FSew9pBrEsqIOVKkk+XGt5w+JQ4mxCgf3evnYEFQvV1x21Hm0YdxlQSADm6+nKs5Y7WVYNv7gZFqdwxKUqkqQADBOpSDqDrFVX/ZkQQQuBFwZv5casWyO1PROIbMaZ0Gfek3o7FYbBY4lbTgSvjFp/UNZqS2dFBf2YokmeAgD961GbRwqpOYddenStCd3DSSlIxA8pIUT/ACpm/vohW6uBYQl1zOsp/OvinmlJgeVa+Ro7uLsFGDwgcWIccAKrXA/Cn3VAL2wMC9h3HvzuqXGoDp+MCPdT53x+1YtlCP4QXfrAPwqC7WYPdFMGSQfdUk/RpGH7RcGr2cQ2ehJSR76OO8WDdSQp1ojiCpNfO2w8PndSDGordMBsxpOGA7tHqhP9KzcZFl2caxezQuEOshR4BSD7poHeDc0upWpDgIMQMtxBmRGtq8/u0xiG1oWlN9FBICkngQapf+9eKwJ7l0d6lJ8LiVEGBpMdOdJPxE7v7tNvC7MQxcqcypTIhRggqURwsPjWMuGZniasO+++i8WtCcgQhF+BKlEXJMfAVXNUkjka6SaSiMOpJArZOyVCGMPicW4cqBCZ6IEk+9QFYdglkaVaf99XvsIwQCUoz5yQIUvjlV0m8+VTKbmiL92rbw4jD4lpTDhQhTYUIAIWSrjPSPfVN353rbxJw62lFUNQvOIIVMkHhrOlA7x74qxWHwrSkgKYSU55kqBIyiOEACquWP350xmiiEYz48r1e93uznEYnKXU9y2Y8SgMxtPhSPrFUTZ7KQ4OhGvESK+l2lJS9DaTASm5nLcXieVMrokG7F2MjDMJZaBShPMyok6qJ5mgcXiTh2VrnOm4FzMqOUD3kVPTaSao3aNtIN4RK0rKAH284N5AJMW6iuU9rfGU9o2CUziUozWUhJjynWmd2dx3NohRaATl1WowJ4J5mojeXby8XiFOLMjRMCwSNBV13E7Qm8DhVIcQZzFQI1Vm4edta7e6YVDH7tvYZ4tLQQsGLXzWkFMe0CL0+NhvJISppYURmgpIMc78K07d3tGw7rjjrjWRSYCVqCSQFmyZ1kngBURv1v8AIeebVhzJSkpWYKb5tKm6eIHBbmPE+NSUDncxpAJHGpdnYDLaZX41TH6Y/EQJAmIvzqBc3jccPjJUY48fPmetCYnaLq7CQDrJ5fOqiyY/bSCChEAGba24X1qEbdSfDB08qK2Duu4+nOkiyoM84m9DbT2MplXiuDoRSKHwrGVZ8vO4r1SGyMApxyBz16da9VASXZNOuKuPShwq4p5a5I9KIJfUI0E+VT+PxZ+ytIVGYkmeJTwmq66NacDhUdSYgC2gGnlUUa1hxl018/X6UMWlAqWgkKTpBiI4yPlUi2YE3jprA86DX/DnmFnieM8KApntAxKGkJW0h2DJKkAkcLTYHrQu298y+0Wu4DeYhUjwkEcwLHyoZDf3QPX9xQeLZsT5U0Jzs6TmxSf5UrPwj6092lEHKT+EmPPS9c7PUxiVdG1fEpFNdoolQBPu86n2fSs7tj79HUj51uz3hbSnpWGbvEB9uPzD51uT98vVI+VTIhTAyoUTyrGd89oZ3VAGwPCtf2zicjKh0rCNsLJcUetMSorGJlR9KKZ9n0pDrc1p/Z06y3gnFJQkuoClKJSknXhPCPrWrdIydoRI6/191LJgXqw7/NRtHEwABn4CNUpOnWq+4mx4VQ2CbcaWk8xFq4lJgGadUgk/3oGkqIWDy/rW2bL3uzutobV3meExqBIuY4KFYs0wA6kKMCRPlqT5xW3bm7pYcOfaWH0upk5AAUqFoOdJuD/Ws5LF/YAQjUqI/d6qW9Z+1NqwyUpSpwnMqJiNTB4xVxbSAITc1BNbM/xBURFzHvrli2qeyNwGMGnxIDki6yJPpyrOt/dlhDqQj2FSR6WresV4SQq6TbyrG+0fD9243+QpUUnzJJHxrpjWbFISyPnTjLljHM/AVxCZFKw7YA4k399bZGMzKf0iiUJim2YITEyOlEqoLbuKsjvDlkZkweRINTm28OlbcqRcpAkX6g1EbguqKXRlSUggnWZuLelXTFtlbeWADynl6Vi9VT902UhalKUlAMWMDz1r1VbH5m3VCSL8/Wu1dCMIryNaeVNcbRcVpBDwsTRGzETE+sa00+14SZorZ6YA91zEyOlRRb68qFDp86EJhlQMaHjeNf8A1T2NUMqusRzivZcra5AkgDQ6EWjpbWgj2P4WvDnpOvpTbyfAeVvnFOYNY7sggXTa17Sbcq4DLStdBaOtUS+4kfbEg6KbWNSL2Oo8qM7UsAlAQoaqMak8CeNAboPf43DkiASU6R+EipXtXekMp6qPwH9az9igbNTC08wRW6YB3Myyo6kVh2CHiHnW3bO//nY8hTIiC3r2l7aeMEVlGNSZPnWi79LyrJrOnlyTVnChm0ib1fdw9kFSe8CoTKkq4gp4gjQi9UAgzIrW+y9M4ZQ5L+YBpeEZXtZRL7s3OdQvyBgC/IAChHBNoqb3rw4TjcQkWAdV8TP1qIcSQaqEMMk2513uqShZ9aez20oGUKzLSOP9q2bcfdtDKAcv3rgaIVxSlQlQHnFZjurs0OYpIOgSsnyyn6kVtbAKFYcaKcLQI5JLa4HwrOVWLc2ABA9aHwyfEZ5midLCh8ICFKB4m1cGzTrMBea6bx0rJu1XCZWmuIzqynoU6Vs+LQO7VOkGso7TmFJwqEquA4Ck9ClVq3hUyZc0m0UW03ekIbo7DM9K7MFhu1cKaLUzak93ANRVn3DxSGkvqWY9iPMZqf2xveISpsGQT5GTf33qssNrKFBOhibTpMUIQZuNOBqaD+KxYcWVEC9ergfOTLlTEzMX8p5VyqBSi1NgcqIV9a8lieNAkYixBEyKlcK1Cb20ngY41Gpw8KAqewKBfSCYHOwmx4aUAO1G4gDS37NdxZ8CiCIgTB1Plxr2KezKTPP93PzpD38NUEkCfITp/wCqAPCK8Mc0kf3ilIZzIAHEHyMV3Z48KtPZMT58Kcw3sWmQkxBjjQIwuODZbMTkOaJgyDwND7wbX+0uBcFIAiCqa5GpNBKTNEeYRChw0rasFZpgfyisy3h2Z3SmD+ZtBrTMN7DH6E1nJYpvaIqCaz1wca0LtIFz1NUAotWpwofjUnsfeR/DSGlqSDBMRr60AEDjXA3eqh7aGLLzinFyVLMnz50MtuiMtJymgYDGldQmKdTSw3yoH9iYlbb3gMZ8qTYXBIkXrad63O6Xh3AYUHm0x0UlYHumsb2WMuIbnTOj3ZhWtdoU5sJP4np/0wB86xl1YviURYe+vZbiuk6AdJpLpiK4ujuLEtkHjas37T5+ypSde9TB6AGtE2mrwBP5lAD4n6VnXag/9y0hXtZyfMBJ/rWsOpWZsN0c2DTDSNPOpANXHlXZggqkUoN25ClIZkU+GbRQew2MU2lQSfaHLlTC3is+LxGlKFNtpg+/TyoGHXJtaK9ToZuK7QMONxbjSEuqBsaej1pFBzvllQJJ86m8EqBaQDb4awKhmlXHKp/CI8P8pBufoOfnQRmKErsOOmtdcJ7tQvaeNucgca68mHDGg5Ryrjw8BPE8IGnG+s0EfhFGDGkdaLw3sCBfKq2syaFwqrK10+lFYbQcPCq/r8aANxoxQjabgdaMcVYxTOCEuIHNSfmKC6dobICMMR+DwH/SkirXgrpY/Qn5VUd7sRnQ6PyPJ+KVJ+lW/Zw8LH6E/KsXiqb2j+2PM1RFNzV77RVeMDlNUspNbnECFo1xKKMyTSFIqoRlsOdeCadSiloaoBFsivIRRJbg10IFB7ZgIfbIEnOk3sDChqTwrQ+0fEKcOGVBT7Zy8UqkD4RVP2Ft77IsqS2hcwDnSFWm4TymrK9vC1tFcLIaWpYS2k8jEHMLayPdWb1WsYF0FDcGZCflNPYlEioLdZC20JZc9pmUk8CB7JB8qsJTIrhfHSIvaipOHTxK/gEGs67UcSFvNI4oSonyJEH4VZt/9vHClgpgr+8KROlomKyzGPLdcUtaitSrqV/ToNIrphPtimsOzMUZ3d/dScO2ZmjSixP7tXRDDKLU7lkUoC1udK4UAiExqK62zJ5ddacy11C8p0HGgbS3ceYvXqdVXaCKU0aSUUV3I4mDSV4fjQMNIvU8wCW4HEjjc8SIqHZTeptgkJ6RbS/PWgjo+8VN7HWuYhj7ubC2g1iOPCvLTK1fu1OuNy2eflr1nnFBENJhKqfbTIEculeaZ8KjyinMJIuOHvoB3kAKMelFbt4ELe5hAzeuZIHxNIcAJvUnuu2c5AEzlk8gFp+ZoBdrYiVYkc1gj0Ua0TYhzNsH/horONrtZX3kngpQ9yq0PdZ2WGP0R7iaxeLFP7Qj9/FVlsjjVp3/AEy9MEHyqpitRC8gppUUu1N5aoWhcCkESDXQKcSg8qAQgilIBpa0Gu5KoHKaWlIp3LSkN0RKI3sxQbLYfXkIAItNtPFGb40dht+saiIxCyBoDlUPWRcVCN4euoag1nSisTjFvLK3VKcWdSoyfLoOgrjbUmkBFF4ZvWqHcK3ThGtLSjlxpcDKZ1oGUppyIFcSil5agamlKaBr0UptFqobLdep4ivVAD3HHjTZbNGJRXltRVAbQvU0wAEwbyJv8BFRaRBo5OJbtJ4RoaAEamnXACm2o16k15MX4CnsQtITqZiPP4WoItAsu1LwpgHrakpWMpnUmp7dPCsOE9+VAJuEicpnmRf0pRBKExAvy4+VTeyEhDrY8QCcueL51zOW2tXJnCYcLIaaQojUJaSI81LIPuqI27tzKstZQCmJA4TeMxHLiBWd7VWd6XW14lTjZkLAJGhBiCCOB51N7tbXUjCwlBWULuAJISb5gBc35VCY8BxZVBFgLmTYRdUCT1r2BxbjJ8JkSJBA8UcCReKuvEF74KW8UKglMSZbWkoj806jrUdtHZeHCAtl3Mo6oyqEczKhzq2jfBt1pSHEKbJBBGYqQRF4sSPKKqSEDhJE28qRajVbP61w7NI0M1KBsVxaJBAMVURbLZmK444dOVHJaBVoBFrSPW51or7KkcL86CBU2RqCK82m9qnu7oZzAJOnhPSgjhh8xtRacAelEN4OBHh4XgyI9YopKIoABhFDjXvsB5ipCJpxKb6CoI0YBXSnEMRrUilmnfsWYdaBltu14ptaYopLSkpk2BMeZFNLbkWoGYtS0+VOpwxP7FEfY4A0mgACb0Qhq1Eow0a69KV3VAIEXma9RIRXqD//2Q=="/>
          <p:cNvSpPr>
            <a:spLocks noChangeAspect="1" noChangeArrowheads="1"/>
          </p:cNvSpPr>
          <p:nvPr/>
        </p:nvSpPr>
        <p:spPr bwMode="auto">
          <a:xfrm>
            <a:off x="63500" y="-885825"/>
            <a:ext cx="2514600" cy="18192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44" name="AutoShape 4" descr="data:image/jpg;base64,/9j/4AAQSkZJRgABAQAAAQABAAD/2wCEAAkGBhQSERQUExQWFBUWGRcaFxgYFRcYGhcYFxcXFxcXFxcXHSYeFxojGhcVHy8gJCcpLCwsGB4xNTAqNSYrLCkBCQoKDgwOGg8PFCkcFBwpKSkpKSkpKSkpKSkpKSkpKSkpKSkpKSkpKSkpKSkpKSkpKSwpKSksKSwpKSwpLCksKf/AABEIAL8BCAMBIgACEQEDEQH/xAAcAAABBQEBAQAAAAAAAAAAAAAEAgMFBgcBAAj/xABEEAABAwIDBQUFBgQDCAMBAAABAgMRACEEEjEFBkFRYQcTInGBMpGhscEUI0JScvAzYtHhJIKSFRZjk6KywvFEo7M0/8QAGAEBAQEBAQAAAAAAAAAAAAAAAAECAwT/xAAeEQEBAAMBAAMBAQAAAAAAAAAAAQIRMSESQVEDof/aAAwDAQACEQMRAD8Aiiz/AIhMcldfwNmlbSQ6hctwQYEW1tz86db/AI6B+r/80VIbYSAySfzJnygVlVeG0cRMZIMkXyi44Xpw7UfI9mLE8LxAOg1vSMcglQKiQMoKBJMAyBc8dK860Uryq9oNk5rkGwUNao83tZ8yAlSjE2gwOoAtXm9vvEwBwnVPKY8+lGh1bCEOAAqcSvPK0nxTKTY8BxFtJihdrshnJEwWyVArSr7wjKojKTbS9A+rbWJSJLKoEcBx0v1oTH7RxZT4kKaSTFwBeJi4+VOo2g0ot9+VJYCFJShtSiQpIOVSp4knWhsRtBS2mG1+MgqWhZUoqCVSChc63AIigmt0kf4rDHnHyNaNtvEZMM+r8rbh/wCk1QN31ff4Tofoat2+r0YDEH+Qj/UpI+tYy9qxmu6e1A2sA6F/DH/SV0dsjayUYTFBZs85AvBvdR8rj31RnsQUmxI8SSPSanNn7NcdDZShSwpwpMCQLIkm1rH4VuxIumD3BfxbCXe+DYI+7SSpQCdPSYmid3cIvDOrwzoGZPiChopJ4++rw22UBMKCW0gAC/KPKKrWPwpGKQ8o5paWnNPNaSBr51z3tTuISc0xw6Uxmg3pjaTwQmSoH1qCRtNSjb0vNa0i0JUKcbI41CYbEKtKT7jUrJjSKlUST1roTQ6U8YryutvWmgW2IAmqPv3/ABXr6LTH/LRb41b8OQDqD61St/sQC45FvvL9YQ3c9aTorSePmPrWh7hYAu9ws6MB3hqVqISPLU+lQm7e4OIxOV3wIbN0kq4cwEzfzqaQ65srEw4tJac/Akk+EGJvfMJmrffIRKbpYoKxmNSD+OfcSmrUsW9DWYdnu0J2i5yd73/uzitNe+lYymqsMQKLQBAoGaMZVYVFKFKBpKDrXVKrIcArhrgXXJNAuvVwJr1Bir+PbQ62tSpAmwuZKAAIHWmMfttbqSU+BAIkCFKHVU6eQHrURhkAK+8QSDMxxkWI+dOK2tCcoT4kkEK42t8RAI4xXo0w8MY9mzpdUoAzM3nnB0onD7YJKS4c48Wut7EUNgHVLdWUw2SlZsLWBJSR+U0I21lueM+8WoLIMcXkltKgTmSQg5fZSfELj8vLWKK3ybBbQocCoDyiY/tVPwyCXQEg5ibRYzyFbFupsJKGvvAHHZgkCw5hIOlS+Cv4jAqewiENJQlZ7uCoagEGD/epLf8AwYRhsMcqQrOAogR+Ez6TVg2lshWWUiDrPARxqs77ulWFY8edQeAOhvlJkVmXdXSL2HPf4b9X0NT/AGguq/2e7YAEpGp/OnpVf2I599hf1D4zV13g2OnFYdTS1lCSZzCDGUzeeFL0nGBFOaTyg/8AUBWn9m21m2cG+tw270JSnipSkgAD98KpGM2YlD5QypTrcQVhMWJEqyyaVidlqbcKElUJIKcwyySAZy8441u+o3lSSEwQfRWX+lQOH2WvEu94l4BASUZSM5BSrxEkzeRQ2zt/s+RCsM4qwzKbGa4iTljSapmO2o8xtF5WHLqW1Oj2UmCVRqlVr6XrnJV2vu0tzVrEd+Lf8NP0FRjW4qx/8j/60/Wh9g9pbnfLbxKUkSQFJBSqx/LJBMGYFXcrBuKbsXxWv90VJE9+bCfYRf4dKK/2eEpBU6RIkfdt36Dw1OhMpUOh+RqDUypeKan+GlNwZF561JdmnG8Go/jVHPKg/wDjQ7mxVqnLiDH6Ef0q4rKQnUCoJLZS6siMigCI/NxPqI91PkaRmD2A5N8Sf+WjgfKqb2g7NLCkkr7zvVqUTliIyp4W0FaRh1Wnqr5mgdq70YfDrQh8+2CR4Mw1i+t6stCd0ngnDMp72xaSQBaDPA0Nv/sIOYfvMwzMgqzK4pMSKMwe1GnX5ZQFIyJg5coBJMgAgfs1MYzZbbyQl9AWn8swLaDhPlU3qjINxVFGOZOkrKf9SCK151xUaA25n60lOFwrCQUtNtnMlMhF86vZExM046dfKluzWgyXj+U/D+tE4d+3sn4f1phhpSl5dBEk8T0FPP4VaQdYi0x9KgUMZ/Kfh/WkO4owYB0OscvOo7B4wklK4SsR5KHMU/iEkpIkX5yffV0Btg7aU8jPAiSPDOqbKHi5GpdOJJ/CfhULswJbVBcBgcSlOpk2FSWBekLGuVSh6GCPnSwGDE9D8K9TYivVFY42zC0J1GXjwlFB4fZIUuBwInyOtM/7RdK0qAggeGI0jrrbnUvs1vNKnHBOZOYKFj5QRXZgjA7JKCq40ULEGM0pBIGg5nhQwwRTBIEG3tJV52BpwbVS2pYTBssW5EH4UK3tJRiUwLz7uVBN4DZqC6FJtkObKCCeVhMnn0Aq97KxBu7dRH4QbEnWDxFqzJt2XyQfzW/ymrZ2dY5akOJzKhBBE6CZmKzVi24raj6mZSxCyYAUqRzm16zrbuHU2yUrKQo4jMIVwKTPoCYq+7SWchPexF7G9uQqj71uhSEXJlwG/wCkn31MSm9hL+/wv6k/WrB2o4hSMCChRSS4kSCRYhUgxwNV/d5JLrEfmTFTHaqlX2JIJEd8nh/KrrVvScU3dVJUySoLcKlGwEAgJIBJ4gcqd2QycU8hJWJKgkmRmjT5CKsO5O4y3cKhTjxbbUJSlEZiJnX8M+tMbmLQ1tF7DBCVpQpZQtQ8aVJ5HjI+VXaNRwTIaSlpCYSBEx9Ygmsp7U9rLbfGSU5sqjqPZJF7DWK1YuKKPCJPIqy/EA1jva3iszzLaoC0oJUM2aJVYEwOVYx61eKg1tPPiJTmSFG4zXuPzHrxrethP5sOyb3bTqZOka87VgOyNlB1ZBVliP2Otb7s7CqQ00lJTlCEAWMwE85rWSRKtu5TQm1GkrUhShIsD9KD2lthGGEvPNo5AgyfJIMmq9s3ftOMxbeGZSShZIU4UQbJJGVJJ4gXNY0q3MIQU5SjwgmJgRyiuLVc2tXMPspQURkE8yLec1Ut8d7fsOMS0nxp7sF3mFkkgpvY5eHlSdFmwIn3n5mn8JgWlLS6ptK3IIbJAJAmTE6c6rWyt6GX0ktPIzQTlUMqtDaCb+k1Krx/dqwfIg+9ISflm99XQlEpSlanFcvgOAqL2g/37rRQFqFwlERcXKpmAY0mrUcGkggiQbj51G7NaTkU5CkFJWRMEhIkSUjnBtNZ2r2P2gMKwpSgpckmIGYWBg6/CaiNgbdGLw5dSCIKkka3Bt8Io3CY9nHpOZJBTdIJIJBFleREWqG2EkpcxTaYSEqRAjSU/wBqs/1KL2BjyHVgyogwYv6VaS6VAQLHWeHpVUwzoQ7IUBOsDX43qwYJRCbqtwM6imUIpu822vsTilrSVSQEXjMOluFQT3aU0sFKmVX4Zqd7SnVpxKc6oRlHdzMSfajhwE1V07RbP4Um99R6jnNbk8RZDv4yiZaSokDWPqmkI31CVKU0goC4iFDKCBBlBEH0iq2lCXvEEgCSEiRfyEaetKafbGqfFoExl01PnV0i97D39U8lxKm0pcQ2pYucq8om3EV6qEVAkqRIM3Ex4SkgiRrN7VynxXYJC0RqQdPLr5dKfyQcpsfOxnQig3WaUXDAk6CB0HIVpErsZCUFZWBmCSRNwRxTHMj8XClsYMveBtHinUqJgQdZ+dRaFqJ1OkT8pNX3cnBhCQtzVVyAbwPZH75VmhhW7obQVgjMBPExNlEE9DUnuez9nWSSMqjlI84KVfvnXto4kFToEWTbWTm68NKARtdEiRkJABJuDlsIHrU+homIwKVWyiTxisx29girEuNJUA0lyQSNDluJHAG3rWg7N22n7Kpwyvuk6jVUCRpx4HlVI2JiXXlvKaWEkqTmURmCS4TmhJufwgRyqY+LSd3kZHm2zZSSn1BIvVs3oweHdaSjEqASV+HxZPEAYg+U1QWHDhsYO8czlpYzm98xAMk8tY6VYO1ZIVhGeruv+VVW9gs2xHG2WENhQypTCZMkgeWtC7tbipbxLmMUsKU4VFCU+ykKNyTxPyqu9neDU0wpwXFwi97HxG+gvVx2NtoC6rBfAGQFCQSPrFYs/Fg3a+AJbV3fhWQcpkiDFiY61g28uwcWy4rv0laj4iuc2Ycwa+je8Crgg1A71YFC2xMZhp/mt8zTHLVLGB7r3dIg6fKtb2tvB9k2ah0AFZQhKJ4qULHrABMdKoK0d1iVtmPAFgAAWBIVNuZJN6J7ScSU4fAsSf4ZcUOsAD610s2yqGJxzjyi4tZUtRuomTfh0FaB2R7O/wAalX5ULPwA+tZvgLkHpWtdkcfaFxwaV/3JplwjWYr5339xQfx+IUDYLKR5I8P0rf8AaeMDTLjh0QhSvcCa+aH1lRKjqST77muf859tZAHEZb+6rVuxvevvsOh9RW22ohM3IC4BE6kAVT8cuSRy+ZpTSTZQ4ER867MPqXCYkFA6CxF5tr5U0GGlr70zmiNTHLSo7c/EZ8I2eKkA+UjSpVGGtCkhST006GvPXRG4HYLbeILjalQQRlMEDSYOsW0qrbz7YRgncUomS53WVINyrKqfIAXmrjikd0tBT7PjkcrW9K+ed8ds99j3lTIzRPlYx7q3jNpV13Ww2I2i4tSlBthuCoJnMtWoSVaxxIEVpOzdlIaAJMq/egql9kmPQhC2FKAKyFoJsFSPEkTqRa1WbbO97OHlDeV168JBEA/zH+lMt70RD9reLSlhlsxmUoqjiABH1rMVPqIEiQgQOQ5UTvDiXXXlOPKzKV7gB+EcgKjmlkyOfWumM1NM2vLeMxqYzGOtgPWn2GlEEmSYI534mTy09KBbb8WUHLmNz0FSOIfAahM6axz41QrBMBCFd4YmIOscrcDXqRjmVd0vpkB9a9QdbZClpzevC1K2hhAlWUX0vrbzp1sAkFURI/8AU01jE3TebfIkR8qgVhkWV5GfKtu3V2A2jBspU2gnICqUgmVeLXXjWQbBwqXHkIIV4yE+0OJvqL1vCXAlI4AAfKuf9FjO+0PCNsPMloBClhQVlJEpBTHlqaqWKw6igmxMEHjPyr2+G31YrGPLSfu2/Ak/p1I81VHYPaeYgKByiToTwvFbnEqZ2bth1psNyPxZSQSUlSYNhYyOBmpnYTBOGQ22S05iFqzOQVQpF0E6ZQcsW10qsJUMpsefHiOt4olneAYfDQkAvIdOQlR8CVBNwmIV+LTSZpYJnam668WtTyVomPGVWhSZSQEJHCDqeNJ36YLeAwiVLLkLSM1hmhs36U3sHeDOnFpasCVlpNyTI9ozclRvTmK2e5i2MEwRLiVrCklQFm4Cr/pNRVn2Y2E4dpLaFJ8I8Ji0m5n4+6m9lMjuEEAHIVgxBkBZ8VtNdKmdoYQsYZ1YJJShWQJSTFrWF1GqPhXncOhC0YklCzmKVNKSJIgzNvSazPRcFOOBOZOifZVxHIH8wpteJD7YyuBxaoKoI8OU6wLpEjSojCb7pSCl1beliiBFVtW+Sms8NIUFG625Rn5Z4Bn0ir8V2H3n2cRtLKEZUOZMqo1zEFV+l7dKhe1PGZsYBMhtpCbdZMfEVbd6EvnBsYhZzrSpS1QICAsABCegFZXt3GF1xxZuSR8AB8hWozScK7oeQE+ta52Nt/fOH/h/+SayDD+z6VrXYksqddPJsA/6hTLhF07Ssd3ez3wLlWVHlmIn4TWFOJtJBgcBrFfQWJel1YVpYRb4isv7QdlNsvnuwEh1GaOEyQqOVxNZw8WqBtnajJa7tnDhHizKcUsrcV0mAkJ6AVHs4keXSjl4VGUyfFTP2YDUiujLf+y/HhezmoHiTKFf5Tb4EVbsO7IE61nvY6VjBuzaXbHhZABq74N45RMK8jXDKe10nAe8mKyhSZ/B8zf4Cvl7aD8urI0zH3Sa1zf/AHyCVP5SSFJUlPQjwD45jWN5wP39K6YTUYq7bC3nYbwi21TmUNEiSFD2SJ04UvYoWuYIyqEj2CZj/V8ao7cRyPSaldn4kouLW1raJd/HLBUjNKRPrzpjZ+vskiOANqZRrbjUhst/u1Rm9q3Hgr60Ae0G1CDBEcwaGd2kV2PKr9t3C58OsmDMGIMiOfSL1Q28Fmkg5R76A7ZuIKwtBNlxrzGh6Xr1CYNBBJ1jjPXWvUE600krCSRE3nTT51x5SAYRcAQCePlQKVEGRr/brTcka1FSew9pBrEsqIOVKkk+XGt5w+JQ4mxCgf3evnYEFQvV1x21Hm0YdxlQSADm6+nKs5Y7WVYNv7gZFqdwxKUqkqQADBOpSDqDrFVX/ZkQQQuBFwZv5casWyO1PROIbMaZ0Gfek3o7FYbBY4lbTgSvjFp/UNZqS2dFBf2YokmeAgD961GbRwqpOYddenStCd3DSSlIxA8pIUT/ACpm/vohW6uBYQl1zOsp/OvinmlJgeVa+Ro7uLsFGDwgcWIccAKrXA/Cn3VAL2wMC9h3HvzuqXGoDp+MCPdT53x+1YtlCP4QXfrAPwqC7WYPdFMGSQfdUk/RpGH7RcGr2cQ2ehJSR76OO8WDdSQp1ojiCpNfO2w8PndSDGordMBsxpOGA7tHqhP9KzcZFl2caxezQuEOshR4BSD7poHeDc0upWpDgIMQMtxBmRGtq8/u0xiG1oWlN9FBICkngQapf+9eKwJ7l0d6lJ8LiVEGBpMdOdJPxE7v7tNvC7MQxcqcypTIhRggqURwsPjWMuGZniasO+++i8WtCcgQhF+BKlEXJMfAVXNUkjka6SaSiMOpJArZOyVCGMPicW4cqBCZ6IEk+9QFYdglkaVaf99XvsIwQCUoz5yQIUvjlV0m8+VTKbmiL92rbw4jD4lpTDhQhTYUIAIWSrjPSPfVN353rbxJw62lFUNQvOIIVMkHhrOlA7x74qxWHwrSkgKYSU55kqBIyiOEACquWP350xmiiEYz48r1e93uznEYnKXU9y2Y8SgMxtPhSPrFUTZ7KQ4OhGvESK+l2lJS9DaTASm5nLcXieVMrokG7F2MjDMJZaBShPMyok6qJ5mgcXiTh2VrnOm4FzMqOUD3kVPTaSao3aNtIN4RK0rKAH284N5AJMW6iuU9rfGU9o2CUziUozWUhJjynWmd2dx3NohRaATl1WowJ4J5mojeXby8XiFOLMjRMCwSNBV13E7Qm8DhVIcQZzFQI1Vm4edta7e6YVDH7tvYZ4tLQQsGLXzWkFMe0CL0+NhvJISppYURmgpIMc78K07d3tGw7rjjrjWRSYCVqCSQFmyZ1kngBURv1v8AIeebVhzJSkpWYKb5tKm6eIHBbmPE+NSUDncxpAJHGpdnYDLaZX41TH6Y/EQJAmIvzqBc3jccPjJUY48fPmetCYnaLq7CQDrJ5fOqiyY/bSCChEAGba24X1qEbdSfDB08qK2Duu4+nOkiyoM84m9DbT2MplXiuDoRSKHwrGVZ8vO4r1SGyMApxyBz16da9VASXZNOuKuPShwq4p5a5I9KIJfUI0E+VT+PxZ+ytIVGYkmeJTwmq66NacDhUdSYgC2gGnlUUa1hxl018/X6UMWlAqWgkKTpBiI4yPlUi2YE3jprA86DX/DnmFnieM8KApntAxKGkJW0h2DJKkAkcLTYHrQu298y+0Wu4DeYhUjwkEcwLHyoZDf3QPX9xQeLZsT5U0Jzs6TmxSf5UrPwj6092lEHKT+EmPPS9c7PUxiVdG1fEpFNdoolQBPu86n2fSs7tj79HUj51uz3hbSnpWGbvEB9uPzD51uT98vVI+VTIhTAyoUTyrGd89oZ3VAGwPCtf2zicjKh0rCNsLJcUetMSorGJlR9KKZ9n0pDrc1p/Z06y3gnFJQkuoClKJSknXhPCPrWrdIydoRI6/191LJgXqw7/NRtHEwABn4CNUpOnWq+4mx4VQ2CbcaWk8xFq4lJgGadUgk/3oGkqIWDy/rW2bL3uzutobV3meExqBIuY4KFYs0wA6kKMCRPlqT5xW3bm7pYcOfaWH0upk5AAUqFoOdJuD/Ws5LF/YAQjUqI/d6qW9Z+1NqwyUpSpwnMqJiNTB4xVxbSAITc1BNbM/xBURFzHvrli2qeyNwGMGnxIDki6yJPpyrOt/dlhDqQj2FSR6WresV4SQq6TbyrG+0fD9243+QpUUnzJJHxrpjWbFISyPnTjLljHM/AVxCZFKw7YA4k399bZGMzKf0iiUJim2YITEyOlEqoLbuKsjvDlkZkweRINTm28OlbcqRcpAkX6g1EbguqKXRlSUggnWZuLelXTFtlbeWADynl6Vi9VT902UhalKUlAMWMDz1r1VbH5m3VCSL8/Wu1dCMIryNaeVNcbRcVpBDwsTRGzETE+sa00+14SZorZ6YA91zEyOlRRb68qFDp86EJhlQMaHjeNf8A1T2NUMqusRzivZcra5AkgDQ6EWjpbWgj2P4WvDnpOvpTbyfAeVvnFOYNY7sggXTa17Sbcq4DLStdBaOtUS+4kfbEg6KbWNSL2Oo8qM7UsAlAQoaqMak8CeNAboPf43DkiASU6R+EipXtXekMp6qPwH9az9igbNTC08wRW6YB3Myyo6kVh2CHiHnW3bO//nY8hTIiC3r2l7aeMEVlGNSZPnWi79LyrJrOnlyTVnChm0ib1fdw9kFSe8CoTKkq4gp4gjQi9UAgzIrW+y9M4ZQ5L+YBpeEZXtZRL7s3OdQvyBgC/IAChHBNoqb3rw4TjcQkWAdV8TP1qIcSQaqEMMk2513uqShZ9aez20oGUKzLSOP9q2bcfdtDKAcv3rgaIVxSlQlQHnFZjurs0OYpIOgSsnyyn6kVtbAKFYcaKcLQI5JLa4HwrOVWLc2ABA9aHwyfEZ5midLCh8ICFKB4m1cGzTrMBea6bx0rJu1XCZWmuIzqynoU6Vs+LQO7VOkGso7TmFJwqEquA4Ck9ClVq3hUyZc0m0UW03ekIbo7DM9K7MFhu1cKaLUzak93ANRVn3DxSGkvqWY9iPMZqf2xveISpsGQT5GTf33qssNrKFBOhibTpMUIQZuNOBqaD+KxYcWVEC9ergfOTLlTEzMX8p5VyqBSi1NgcqIV9a8lieNAkYixBEyKlcK1Cb20ngY41Gpw8KAqewKBfSCYHOwmx4aUAO1G4gDS37NdxZ8CiCIgTB1Plxr2KezKTPP93PzpD38NUEkCfITp/wCqAPCK8Mc0kf3ilIZzIAHEHyMV3Z48KtPZMT58Kcw3sWmQkxBjjQIwuODZbMTkOaJgyDwND7wbX+0uBcFIAiCqa5GpNBKTNEeYRChw0rasFZpgfyisy3h2Z3SmD+ZtBrTMN7DH6E1nJYpvaIqCaz1wca0LtIFz1NUAotWpwofjUnsfeR/DSGlqSDBMRr60AEDjXA3eqh7aGLLzinFyVLMnz50MtuiMtJymgYDGldQmKdTSw3yoH9iYlbb3gMZ8qTYXBIkXrad63O6Xh3AYUHm0x0UlYHumsb2WMuIbnTOj3ZhWtdoU5sJP4np/0wB86xl1YviURYe+vZbiuk6AdJpLpiK4ujuLEtkHjas37T5+ypSde9TB6AGtE2mrwBP5lAD4n6VnXag/9y0hXtZyfMBJ/rWsOpWZsN0c2DTDSNPOpANXHlXZggqkUoN25ClIZkU+GbRQew2MU2lQSfaHLlTC3is+LxGlKFNtpg+/TyoGHXJtaK9ToZuK7QMONxbjSEuqBsaej1pFBzvllQJJ86m8EqBaQDb4awKhmlXHKp/CI8P8pBufoOfnQRmKErsOOmtdcJ7tQvaeNucgca68mHDGg5Ryrjw8BPE8IGnG+s0EfhFGDGkdaLw3sCBfKq2syaFwqrK10+lFYbQcPCq/r8aANxoxQjabgdaMcVYxTOCEuIHNSfmKC6dobICMMR+DwH/SkirXgrpY/Qn5VUd7sRnQ6PyPJ+KVJ+lW/Zw8LH6E/KsXiqb2j+2PM1RFNzV77RVeMDlNUspNbnECFo1xKKMyTSFIqoRlsOdeCadSiloaoBFsivIRRJbg10IFB7ZgIfbIEnOk3sDChqTwrQ+0fEKcOGVBT7Zy8UqkD4RVP2Ft77IsqS2hcwDnSFWm4TymrK9vC1tFcLIaWpYS2k8jEHMLayPdWb1WsYF0FDcGZCflNPYlEioLdZC20JZc9pmUk8CB7JB8qsJTIrhfHSIvaipOHTxK/gEGs67UcSFvNI4oSonyJEH4VZt/9vHClgpgr+8KROlomKyzGPLdcUtaitSrqV/ToNIrphPtimsOzMUZ3d/dScO2ZmjSixP7tXRDDKLU7lkUoC1udK4UAiExqK62zJ5ddacy11C8p0HGgbS3ceYvXqdVXaCKU0aSUUV3I4mDSV4fjQMNIvU8wCW4HEjjc8SIqHZTeptgkJ6RbS/PWgjo+8VN7HWuYhj7ubC2g1iOPCvLTK1fu1OuNy2eflr1nnFBENJhKqfbTIEculeaZ8KjyinMJIuOHvoB3kAKMelFbt4ELe5hAzeuZIHxNIcAJvUnuu2c5AEzlk8gFp+ZoBdrYiVYkc1gj0Ua0TYhzNsH/horONrtZX3kngpQ9yq0PdZ2WGP0R7iaxeLFP7Qj9/FVlsjjVp3/AEy9MEHyqpitRC8gppUUu1N5aoWhcCkESDXQKcSg8qAQgilIBpa0Gu5KoHKaWlIp3LSkN0RKI3sxQbLYfXkIAItNtPFGb40dht+saiIxCyBoDlUPWRcVCN4euoag1nSisTjFvLK3VKcWdSoyfLoOgrjbUmkBFF4ZvWqHcK3ThGtLSjlxpcDKZ1oGUppyIFcSil5agamlKaBr0UptFqobLdep4ivVAD3HHjTZbNGJRXltRVAbQvU0wAEwbyJv8BFRaRBo5OJbtJ4RoaAEamnXACm2o16k15MX4CnsQtITqZiPP4WoItAsu1LwpgHrakpWMpnUmp7dPCsOE9+VAJuEicpnmRf0pRBKExAvy4+VTeyEhDrY8QCcueL51zOW2tXJnCYcLIaaQojUJaSI81LIPuqI27tzKstZQCmJA4TeMxHLiBWd7VWd6XW14lTjZkLAJGhBiCCOB51N7tbXUjCwlBWULuAJISb5gBc35VCY8BxZVBFgLmTYRdUCT1r2BxbjJ8JkSJBA8UcCReKuvEF74KW8UKglMSZbWkoj806jrUdtHZeHCAtl3Mo6oyqEczKhzq2jfBt1pSHEKbJBBGYqQRF4sSPKKqSEDhJE28qRajVbP61w7NI0M1KBsVxaJBAMVURbLZmK444dOVHJaBVoBFrSPW51or7KkcL86CBU2RqCK82m9qnu7oZzAJOnhPSgjhh8xtRacAelEN4OBHh4XgyI9YopKIoABhFDjXvsB5ipCJpxKb6CoI0YBXSnEMRrUilmnfsWYdaBltu14ptaYopLSkpk2BMeZFNLbkWoGYtS0+VOpwxP7FEfY4A0mgACb0Qhq1Eow0a69KV3VAIEXma9RIRXqD//2Q=="/>
          <p:cNvSpPr>
            <a:spLocks noChangeAspect="1" noChangeArrowheads="1"/>
          </p:cNvSpPr>
          <p:nvPr/>
        </p:nvSpPr>
        <p:spPr bwMode="auto">
          <a:xfrm>
            <a:off x="63500" y="-885825"/>
            <a:ext cx="2514600" cy="18192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46" name="AutoShape 6" descr="data:image/jpg;base64,/9j/4AAQSkZJRgABAQAAAQABAAD/2wCEAAkGBhQSERQUExQWFBUWGRcaFxgYFRcYGhcYFxcXFxcXFxcXHSYeFxojGhcVHy8gJCcpLCwsGB4xNTAqNSYrLCkBCQoKDgwOGg8PFCkcFBwpKSkpKSkpKSkpKSkpKSkpKSkpKSkpKSkpKSkpKSkpKSkpKSwpKSksKSwpKSwpLCksKf/AABEIAL8BCAMBIgACEQEDEQH/xAAcAAABBQEBAQAAAAAAAAAAAAAEAgMFBgcBAAj/xABEEAABAwIDBQUFBgQDCAMBAAABAgMRACEEEjEFBkFRYQcTInGBMpGhscEUI0JScvAzYtHhJIKSFRZjk6KywvFEo7M0/8QAGAEBAQEBAQAAAAAAAAAAAAAAAAECAwT/xAAeEQEBAAMBAAMBAQAAAAAAAAAAAQIRMSESQVEDof/aAAwDAQACEQMRAD8Aiiz/AIhMcldfwNmlbSQ6hctwQYEW1tz86db/AI6B+r/80VIbYSAySfzJnygVlVeG0cRMZIMkXyi44Xpw7UfI9mLE8LxAOg1vSMcglQKiQMoKBJMAyBc8dK860Uryq9oNk5rkGwUNao83tZ8yAlSjE2gwOoAtXm9vvEwBwnVPKY8+lGh1bCEOAAqcSvPK0nxTKTY8BxFtJihdrshnJEwWyVArSr7wjKojKTbS9A+rbWJSJLKoEcBx0v1oTH7RxZT4kKaSTFwBeJi4+VOo2g0ot9+VJYCFJShtSiQpIOVSp4knWhsRtBS2mG1+MgqWhZUoqCVSChc63AIigmt0kf4rDHnHyNaNtvEZMM+r8rbh/wCk1QN31ff4Tofoat2+r0YDEH+Qj/UpI+tYy9qxmu6e1A2sA6F/DH/SV0dsjayUYTFBZs85AvBvdR8rj31RnsQUmxI8SSPSanNn7NcdDZShSwpwpMCQLIkm1rH4VuxIumD3BfxbCXe+DYI+7SSpQCdPSYmid3cIvDOrwzoGZPiChopJ4++rw22UBMKCW0gAC/KPKKrWPwpGKQ8o5paWnNPNaSBr51z3tTuISc0xw6Uxmg3pjaTwQmSoH1qCRtNSjb0vNa0i0JUKcbI41CYbEKtKT7jUrJjSKlUST1roTQ6U8YryutvWmgW2IAmqPv3/ABXr6LTH/LRb41b8OQDqD61St/sQC45FvvL9YQ3c9aTorSePmPrWh7hYAu9ws6MB3hqVqISPLU+lQm7e4OIxOV3wIbN0kq4cwEzfzqaQ65srEw4tJac/Akk+EGJvfMJmrffIRKbpYoKxmNSD+OfcSmrUsW9DWYdnu0J2i5yd73/uzitNe+lYymqsMQKLQBAoGaMZVYVFKFKBpKDrXVKrIcArhrgXXJNAuvVwJr1Bir+PbQ62tSpAmwuZKAAIHWmMfttbqSU+BAIkCFKHVU6eQHrURhkAK+8QSDMxxkWI+dOK2tCcoT4kkEK42t8RAI4xXo0w8MY9mzpdUoAzM3nnB0onD7YJKS4c48Wut7EUNgHVLdWUw2SlZsLWBJSR+U0I21lueM+8WoLIMcXkltKgTmSQg5fZSfELj8vLWKK3ybBbQocCoDyiY/tVPwyCXQEg5ibRYzyFbFupsJKGvvAHHZgkCw5hIOlS+Cv4jAqewiENJQlZ7uCoagEGD/epLf8AwYRhsMcqQrOAogR+Ez6TVg2lshWWUiDrPARxqs77ulWFY8edQeAOhvlJkVmXdXSL2HPf4b9X0NT/AGguq/2e7YAEpGp/OnpVf2I599hf1D4zV13g2OnFYdTS1lCSZzCDGUzeeFL0nGBFOaTyg/8AUBWn9m21m2cG+tw270JSnipSkgAD98KpGM2YlD5QypTrcQVhMWJEqyyaVidlqbcKElUJIKcwyySAZy8441u+o3lSSEwQfRWX+lQOH2WvEu94l4BASUZSM5BSrxEkzeRQ2zt/s+RCsM4qwzKbGa4iTljSapmO2o8xtF5WHLqW1Oj2UmCVRqlVr6XrnJV2vu0tzVrEd+Lf8NP0FRjW4qx/8j/60/Wh9g9pbnfLbxKUkSQFJBSqx/LJBMGYFXcrBuKbsXxWv90VJE9+bCfYRf4dKK/2eEpBU6RIkfdt36Dw1OhMpUOh+RqDUypeKan+GlNwZF561JdmnG8Go/jVHPKg/wDjQ7mxVqnLiDH6Ef0q4rKQnUCoJLZS6siMigCI/NxPqI91PkaRmD2A5N8Sf+WjgfKqb2g7NLCkkr7zvVqUTliIyp4W0FaRh1Wnqr5mgdq70YfDrQh8+2CR4Mw1i+t6stCd0ngnDMp72xaSQBaDPA0Nv/sIOYfvMwzMgqzK4pMSKMwe1GnX5ZQFIyJg5coBJMgAgfs1MYzZbbyQl9AWn8swLaDhPlU3qjINxVFGOZOkrKf9SCK151xUaA25n60lOFwrCQUtNtnMlMhF86vZExM046dfKluzWgyXj+U/D+tE4d+3sn4f1phhpSl5dBEk8T0FPP4VaQdYi0x9KgUMZ/Kfh/WkO4owYB0OscvOo7B4wklK4SsR5KHMU/iEkpIkX5yffV0Btg7aU8jPAiSPDOqbKHi5GpdOJJ/CfhULswJbVBcBgcSlOpk2FSWBekLGuVSh6GCPnSwGDE9D8K9TYivVFY42zC0J1GXjwlFB4fZIUuBwInyOtM/7RdK0qAggeGI0jrrbnUvs1vNKnHBOZOYKFj5QRXZgjA7JKCq40ULEGM0pBIGg5nhQwwRTBIEG3tJV52BpwbVS2pYTBssW5EH4UK3tJRiUwLz7uVBN4DZqC6FJtkObKCCeVhMnn0Aq97KxBu7dRH4QbEnWDxFqzJt2XyQfzW/ymrZ2dY5akOJzKhBBE6CZmKzVi24raj6mZSxCyYAUqRzm16zrbuHU2yUrKQo4jMIVwKTPoCYq+7SWchPexF7G9uQqj71uhSEXJlwG/wCkn31MSm9hL+/wv6k/WrB2o4hSMCChRSS4kSCRYhUgxwNV/d5JLrEfmTFTHaqlX2JIJEd8nh/KrrVvScU3dVJUySoLcKlGwEAgJIBJ4gcqd2QycU8hJWJKgkmRmjT5CKsO5O4y3cKhTjxbbUJSlEZiJnX8M+tMbmLQ1tF7DBCVpQpZQtQ8aVJ5HjI+VXaNRwTIaSlpCYSBEx9Ygmsp7U9rLbfGSU5sqjqPZJF7DWK1YuKKPCJPIqy/EA1jva3iszzLaoC0oJUM2aJVYEwOVYx61eKg1tPPiJTmSFG4zXuPzHrxrethP5sOyb3bTqZOka87VgOyNlB1ZBVliP2Otb7s7CqQ00lJTlCEAWMwE85rWSRKtu5TQm1GkrUhShIsD9KD2lthGGEvPNo5AgyfJIMmq9s3ftOMxbeGZSShZIU4UQbJJGVJJ4gXNY0q3MIQU5SjwgmJgRyiuLVc2tXMPspQURkE8yLec1Ut8d7fsOMS0nxp7sF3mFkkgpvY5eHlSdFmwIn3n5mn8JgWlLS6ptK3IIbJAJAmTE6c6rWyt6GX0ktPIzQTlUMqtDaCb+k1Krx/dqwfIg+9ISflm99XQlEpSlanFcvgOAqL2g/37rRQFqFwlERcXKpmAY0mrUcGkggiQbj51G7NaTkU5CkFJWRMEhIkSUjnBtNZ2r2P2gMKwpSgpckmIGYWBg6/CaiNgbdGLw5dSCIKkka3Bt8Io3CY9nHpOZJBTdIJIJBFleREWqG2EkpcxTaYSEqRAjSU/wBqs/1KL2BjyHVgyogwYv6VaS6VAQLHWeHpVUwzoQ7IUBOsDX43qwYJRCbqtwM6imUIpu822vsTilrSVSQEXjMOluFQT3aU0sFKmVX4Zqd7SnVpxKc6oRlHdzMSfajhwE1V07RbP4Um99R6jnNbk8RZDv4yiZaSokDWPqmkI31CVKU0goC4iFDKCBBlBEH0iq2lCXvEEgCSEiRfyEaetKafbGqfFoExl01PnV0i97D39U8lxKm0pcQ2pYucq8om3EV6qEVAkqRIM3Ex4SkgiRrN7VynxXYJC0RqQdPLr5dKfyQcpsfOxnQig3WaUXDAk6CB0HIVpErsZCUFZWBmCSRNwRxTHMj8XClsYMveBtHinUqJgQdZ+dRaFqJ1OkT8pNX3cnBhCQtzVVyAbwPZH75VmhhW7obQVgjMBPExNlEE9DUnuez9nWSSMqjlI84KVfvnXto4kFToEWTbWTm68NKARtdEiRkJABJuDlsIHrU+homIwKVWyiTxisx29girEuNJUA0lyQSNDluJHAG3rWg7N22n7Kpwyvuk6jVUCRpx4HlVI2JiXXlvKaWEkqTmURmCS4TmhJufwgRyqY+LSd3kZHm2zZSSn1BIvVs3oweHdaSjEqASV+HxZPEAYg+U1QWHDhsYO8czlpYzm98xAMk8tY6VYO1ZIVhGeruv+VVW9gs2xHG2WENhQypTCZMkgeWtC7tbipbxLmMUsKU4VFCU+ykKNyTxPyqu9neDU0wpwXFwi97HxG+gvVx2NtoC6rBfAGQFCQSPrFYs/Fg3a+AJbV3fhWQcpkiDFiY61g28uwcWy4rv0laj4iuc2Ycwa+je8Crgg1A71YFC2xMZhp/mt8zTHLVLGB7r3dIg6fKtb2tvB9k2ah0AFZQhKJ4qULHrABMdKoK0d1iVtmPAFgAAWBIVNuZJN6J7ScSU4fAsSf4ZcUOsAD610s2yqGJxzjyi4tZUtRuomTfh0FaB2R7O/wAalX5ULPwA+tZvgLkHpWtdkcfaFxwaV/3JplwjWYr5339xQfx+IUDYLKR5I8P0rf8AaeMDTLjh0QhSvcCa+aH1lRKjqST77muf859tZAHEZb+6rVuxvevvsOh9RW22ohM3IC4BE6kAVT8cuSRy+ZpTSTZQ4ER867MPqXCYkFA6CxF5tr5U0GGlr70zmiNTHLSo7c/EZ8I2eKkA+UjSpVGGtCkhST006GvPXRG4HYLbeILjalQQRlMEDSYOsW0qrbz7YRgncUomS53WVINyrKqfIAXmrjikd0tBT7PjkcrW9K+ed8ds99j3lTIzRPlYx7q3jNpV13Ww2I2i4tSlBthuCoJnMtWoSVaxxIEVpOzdlIaAJMq/egql9kmPQhC2FKAKyFoJsFSPEkTqRa1WbbO97OHlDeV168JBEA/zH+lMt70RD9reLSlhlsxmUoqjiABH1rMVPqIEiQgQOQ5UTvDiXXXlOPKzKV7gB+EcgKjmlkyOfWumM1NM2vLeMxqYzGOtgPWn2GlEEmSYI534mTy09KBbb8WUHLmNz0FSOIfAahM6axz41QrBMBCFd4YmIOscrcDXqRjmVd0vpkB9a9QdbZClpzevC1K2hhAlWUX0vrbzp1sAkFURI/8AU01jE3TebfIkR8qgVhkWV5GfKtu3V2A2jBspU2gnICqUgmVeLXXjWQbBwqXHkIIV4yE+0OJvqL1vCXAlI4AAfKuf9FjO+0PCNsPMloBClhQVlJEpBTHlqaqWKw6igmxMEHjPyr2+G31YrGPLSfu2/Ak/p1I81VHYPaeYgKByiToTwvFbnEqZ2bth1psNyPxZSQSUlSYNhYyOBmpnYTBOGQ22S05iFqzOQVQpF0E6ZQcsW10qsJUMpsefHiOt4olneAYfDQkAvIdOQlR8CVBNwmIV+LTSZpYJnam668WtTyVomPGVWhSZSQEJHCDqeNJ36YLeAwiVLLkLSM1hmhs36U3sHeDOnFpasCVlpNyTI9ozclRvTmK2e5i2MEwRLiVrCklQFm4Cr/pNRVn2Y2E4dpLaFJ8I8Ji0m5n4+6m9lMjuEEAHIVgxBkBZ8VtNdKmdoYQsYZ1YJJShWQJSTFrWF1GqPhXncOhC0YklCzmKVNKSJIgzNvSazPRcFOOBOZOifZVxHIH8wpteJD7YyuBxaoKoI8OU6wLpEjSojCb7pSCl1beliiBFVtW+Sms8NIUFG625Rn5Z4Bn0ir8V2H3n2cRtLKEZUOZMqo1zEFV+l7dKhe1PGZsYBMhtpCbdZMfEVbd6EvnBsYhZzrSpS1QICAsABCegFZXt3GF1xxZuSR8AB8hWozScK7oeQE+ta52Nt/fOH/h/+SayDD+z6VrXYksqddPJsA/6hTLhF07Ssd3ez3wLlWVHlmIn4TWFOJtJBgcBrFfQWJel1YVpYRb4isv7QdlNsvnuwEh1GaOEyQqOVxNZw8WqBtnajJa7tnDhHizKcUsrcV0mAkJ6AVHs4keXSjl4VGUyfFTP2YDUiujLf+y/HhezmoHiTKFf5Tb4EVbsO7IE61nvY6VjBuzaXbHhZABq74N45RMK8jXDKe10nAe8mKyhSZ/B8zf4Cvl7aD8urI0zH3Sa1zf/AHyCVP5SSFJUlPQjwD45jWN5wP39K6YTUYq7bC3nYbwi21TmUNEiSFD2SJ04UvYoWuYIyqEj2CZj/V8ao7cRyPSaldn4kouLW1raJd/HLBUjNKRPrzpjZ+vskiOANqZRrbjUhst/u1Rm9q3Hgr60Ae0G1CDBEcwaGd2kV2PKr9t3C58OsmDMGIMiOfSL1Q28Fmkg5R76A7ZuIKwtBNlxrzGh6Xr1CYNBBJ1jjPXWvUE600krCSRE3nTT51x5SAYRcAQCePlQKVEGRr/brTcka1FSew9pBrEsqIOVKkk+XGt5w+JQ4mxCgf3evnYEFQvV1x21Hm0YdxlQSADm6+nKs5Y7WVYNv7gZFqdwxKUqkqQADBOpSDqDrFVX/ZkQQQuBFwZv5casWyO1PROIbMaZ0Gfek3o7FYbBY4lbTgSvjFp/UNZqS2dFBf2YokmeAgD961GbRwqpOYddenStCd3DSSlIxA8pIUT/ACpm/vohW6uBYQl1zOsp/OvinmlJgeVa+Ro7uLsFGDwgcWIccAKrXA/Cn3VAL2wMC9h3HvzuqXGoDp+MCPdT53x+1YtlCP4QXfrAPwqC7WYPdFMGSQfdUk/RpGH7RcGr2cQ2ehJSR76OO8WDdSQp1ojiCpNfO2w8PndSDGordMBsxpOGA7tHqhP9KzcZFl2caxezQuEOshR4BSD7poHeDc0upWpDgIMQMtxBmRGtq8/u0xiG1oWlN9FBICkngQapf+9eKwJ7l0d6lJ8LiVEGBpMdOdJPxE7v7tNvC7MQxcqcypTIhRggqURwsPjWMuGZniasO+++i8WtCcgQhF+BKlEXJMfAVXNUkjka6SaSiMOpJArZOyVCGMPicW4cqBCZ6IEk+9QFYdglkaVaf99XvsIwQCUoz5yQIUvjlV0m8+VTKbmiL92rbw4jD4lpTDhQhTYUIAIWSrjPSPfVN353rbxJw62lFUNQvOIIVMkHhrOlA7x74qxWHwrSkgKYSU55kqBIyiOEACquWP350xmiiEYz48r1e93uznEYnKXU9y2Y8SgMxtPhSPrFUTZ7KQ4OhGvESK+l2lJS9DaTASm5nLcXieVMrokG7F2MjDMJZaBShPMyok6qJ5mgcXiTh2VrnOm4FzMqOUD3kVPTaSao3aNtIN4RK0rKAH284N5AJMW6iuU9rfGU9o2CUziUozWUhJjynWmd2dx3NohRaATl1WowJ4J5mojeXby8XiFOLMjRMCwSNBV13E7Qm8DhVIcQZzFQI1Vm4edta7e6YVDH7tvYZ4tLQQsGLXzWkFMe0CL0+NhvJISppYURmgpIMc78K07d3tGw7rjjrjWRSYCVqCSQFmyZ1kngBURv1v8AIeebVhzJSkpWYKb5tKm6eIHBbmPE+NSUDncxpAJHGpdnYDLaZX41TH6Y/EQJAmIvzqBc3jccPjJUY48fPmetCYnaLq7CQDrJ5fOqiyY/bSCChEAGba24X1qEbdSfDB08qK2Duu4+nOkiyoM84m9DbT2MplXiuDoRSKHwrGVZ8vO4r1SGyMApxyBz16da9VASXZNOuKuPShwq4p5a5I9KIJfUI0E+VT+PxZ+ytIVGYkmeJTwmq66NacDhUdSYgC2gGnlUUa1hxl018/X6UMWlAqWgkKTpBiI4yPlUi2YE3jprA86DX/DnmFnieM8KApntAxKGkJW0h2DJKkAkcLTYHrQu298y+0Wu4DeYhUjwkEcwLHyoZDf3QPX9xQeLZsT5U0Jzs6TmxSf5UrPwj6092lEHKT+EmPPS9c7PUxiVdG1fEpFNdoolQBPu86n2fSs7tj79HUj51uz3hbSnpWGbvEB9uPzD51uT98vVI+VTIhTAyoUTyrGd89oZ3VAGwPCtf2zicjKh0rCNsLJcUetMSorGJlR9KKZ9n0pDrc1p/Z06y3gnFJQkuoClKJSknXhPCPrWrdIydoRI6/191LJgXqw7/NRtHEwABn4CNUpOnWq+4mx4VQ2CbcaWk8xFq4lJgGadUgk/3oGkqIWDy/rW2bL3uzutobV3meExqBIuY4KFYs0wA6kKMCRPlqT5xW3bm7pYcOfaWH0upk5AAUqFoOdJuD/Ws5LF/YAQjUqI/d6qW9Z+1NqwyUpSpwnMqJiNTB4xVxbSAITc1BNbM/xBURFzHvrli2qeyNwGMGnxIDki6yJPpyrOt/dlhDqQj2FSR6WresV4SQq6TbyrG+0fD9243+QpUUnzJJHxrpjWbFISyPnTjLljHM/AVxCZFKw7YA4k399bZGMzKf0iiUJim2YITEyOlEqoLbuKsjvDlkZkweRINTm28OlbcqRcpAkX6g1EbguqKXRlSUggnWZuLelXTFtlbeWADynl6Vi9VT902UhalKUlAMWMDz1r1VbH5m3VCSL8/Wu1dCMIryNaeVNcbRcVpBDwsTRGzETE+sa00+14SZorZ6YA91zEyOlRRb68qFDp86EJhlQMaHjeNf8A1T2NUMqusRzivZcra5AkgDQ6EWjpbWgj2P4WvDnpOvpTbyfAeVvnFOYNY7sggXTa17Sbcq4DLStdBaOtUS+4kfbEg6KbWNSL2Oo8qM7UsAlAQoaqMak8CeNAboPf43DkiASU6R+EipXtXekMp6qPwH9az9igbNTC08wRW6YB3Myyo6kVh2CHiHnW3bO//nY8hTIiC3r2l7aeMEVlGNSZPnWi79LyrJrOnlyTVnChm0ib1fdw9kFSe8CoTKkq4gp4gjQi9UAgzIrW+y9M4ZQ5L+YBpeEZXtZRL7s3OdQvyBgC/IAChHBNoqb3rw4TjcQkWAdV8TP1qIcSQaqEMMk2513uqShZ9aez20oGUKzLSOP9q2bcfdtDKAcv3rgaIVxSlQlQHnFZjurs0OYpIOgSsnyyn6kVtbAKFYcaKcLQI5JLa4HwrOVWLc2ABA9aHwyfEZ5midLCh8ICFKB4m1cGzTrMBea6bx0rJu1XCZWmuIzqynoU6Vs+LQO7VOkGso7TmFJwqEquA4Ck9ClVq3hUyZc0m0UW03ekIbo7DM9K7MFhu1cKaLUzak93ANRVn3DxSGkvqWY9iPMZqf2xveISpsGQT5GTf33qssNrKFBOhibTpMUIQZuNOBqaD+KxYcWVEC9ergfOTLlTEzMX8p5VyqBSi1NgcqIV9a8lieNAkYixBEyKlcK1Cb20ngY41Gpw8KAqewKBfSCYHOwmx4aUAO1G4gDS37NdxZ8CiCIgTB1Plxr2KezKTPP93PzpD38NUEkCfITp/wCqAPCK8Mc0kf3ilIZzIAHEHyMV3Z48KtPZMT58Kcw3sWmQkxBjjQIwuODZbMTkOaJgyDwND7wbX+0uBcFIAiCqa5GpNBKTNEeYRChw0rasFZpgfyisy3h2Z3SmD+ZtBrTMN7DH6E1nJYpvaIqCaz1wca0LtIFz1NUAotWpwofjUnsfeR/DSGlqSDBMRr60AEDjXA3eqh7aGLLzinFyVLMnz50MtuiMtJymgYDGldQmKdTSw3yoH9iYlbb3gMZ8qTYXBIkXrad63O6Xh3AYUHm0x0UlYHumsb2WMuIbnTOj3ZhWtdoU5sJP4np/0wB86xl1YviURYe+vZbiuk6AdJpLpiK4ujuLEtkHjas37T5+ypSde9TB6AGtE2mrwBP5lAD4n6VnXag/9y0hXtZyfMBJ/rWsOpWZsN0c2DTDSNPOpANXHlXZggqkUoN25ClIZkU+GbRQew2MU2lQSfaHLlTC3is+LxGlKFNtpg+/TyoGHXJtaK9ToZuK7QMONxbjSEuqBsaej1pFBzvllQJJ86m8EqBaQDb4awKhmlXHKp/CI8P8pBufoOfnQRmKErsOOmtdcJ7tQvaeNucgca68mHDGg5Ryrjw8BPE8IGnG+s0EfhFGDGkdaLw3sCBfKq2syaFwqrK10+lFYbQcPCq/r8aANxoxQjabgdaMcVYxTOCEuIHNSfmKC6dobICMMR+DwH/SkirXgrpY/Qn5VUd7sRnQ6PyPJ+KVJ+lW/Zw8LH6E/KsXiqb2j+2PM1RFNzV77RVeMDlNUspNbnECFo1xKKMyTSFIqoRlsOdeCadSiloaoBFsivIRRJbg10IFB7ZgIfbIEnOk3sDChqTwrQ+0fEKcOGVBT7Zy8UqkD4RVP2Ft77IsqS2hcwDnSFWm4TymrK9vC1tFcLIaWpYS2k8jEHMLayPdWb1WsYF0FDcGZCflNPYlEioLdZC20JZc9pmUk8CB7JB8qsJTIrhfHSIvaipOHTxK/gEGs67UcSFvNI4oSonyJEH4VZt/9vHClgpgr+8KROlomKyzGPLdcUtaitSrqV/ToNIrphPtimsOzMUZ3d/dScO2ZmjSixP7tXRDDKLU7lkUoC1udK4UAiExqK62zJ5ddacy11C8p0HGgbS3ceYvXqdVXaCKU0aSUUV3I4mDSV4fjQMNIvU8wCW4HEjjc8SIqHZTeptgkJ6RbS/PWgjo+8VN7HWuYhj7ubC2g1iOPCvLTK1fu1OuNy2eflr1nnFBENJhKqfbTIEculeaZ8KjyinMJIuOHvoB3kAKMelFbt4ELe5hAzeuZIHxNIcAJvUnuu2c5AEzlk8gFp+ZoBdrYiVYkc1gj0Ua0TYhzNsH/horONrtZX3kngpQ9yq0PdZ2WGP0R7iaxeLFP7Qj9/FVlsjjVp3/AEy9MEHyqpitRC8gppUUu1N5aoWhcCkESDXQKcSg8qAQgilIBpa0Gu5KoHKaWlIp3LSkN0RKI3sxQbLYfXkIAItNtPFGb40dht+saiIxCyBoDlUPWRcVCN4euoag1nSisTjFvLK3VKcWdSoyfLoOgrjbUmkBFF4ZvWqHcK3ThGtLSjlxpcDKZ1oGUppyIFcSil5agamlKaBr0UptFqobLdep4ivVAD3HHjTZbNGJRXltRVAbQvU0wAEwbyJv8BFRaRBo5OJbtJ4RoaAEamnXACm2o16k15MX4CnsQtITqZiPP4WoItAsu1LwpgHrakpWMpnUmp7dPCsOE9+VAJuEicpnmRf0pRBKExAvy4+VTeyEhDrY8QCcueL51zOW2tXJnCYcLIaaQojUJaSI81LIPuqI27tzKstZQCmJA4TeMxHLiBWd7VWd6XW14lTjZkLAJGhBiCCOB51N7tbXUjCwlBWULuAJISb5gBc35VCY8BxZVBFgLmTYRdUCT1r2BxbjJ8JkSJBA8UcCReKuvEF74KW8UKglMSZbWkoj806jrUdtHZeHCAtl3Mo6oyqEczKhzq2jfBt1pSHEKbJBBGYqQRF4sSPKKqSEDhJE28qRajVbP61w7NI0M1KBsVxaJBAMVURbLZmK444dOVHJaBVoBFrSPW51or7KkcL86CBU2RqCK82m9qnu7oZzAJOnhPSgjhh8xtRacAelEN4OBHh4XgyI9YopKIoABhFDjXvsB5ipCJpxKb6CoI0YBXSnEMRrUilmnfsWYdaBltu14ptaYopLSkpk2BMeZFNLbkWoGYtS0+VOpwxP7FEfY4A0mgACb0Qhq1Eow0a69KV3VAIEXma9RIRXqD//2Q=="/>
          <p:cNvSpPr>
            <a:spLocks noChangeAspect="1" noChangeArrowheads="1"/>
          </p:cNvSpPr>
          <p:nvPr/>
        </p:nvSpPr>
        <p:spPr bwMode="auto">
          <a:xfrm>
            <a:off x="63500" y="-885825"/>
            <a:ext cx="2514600" cy="18192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48" name="Picture 8" descr="http://www.pc.gc.ca/docs/r/system-reseau/sec4/~/media/docs/r/system-reseau/5/1historic_e_51_2.ashx?w=450&amp;h=325&amp;as=1"/>
          <p:cNvPicPr>
            <a:picLocks noChangeAspect="1" noChangeArrowheads="1"/>
          </p:cNvPicPr>
          <p:nvPr/>
        </p:nvPicPr>
        <p:blipFill>
          <a:blip r:embed="rId3" cstate="print"/>
          <a:srcRect/>
          <a:stretch>
            <a:fillRect/>
          </a:stretch>
        </p:blipFill>
        <p:spPr bwMode="auto">
          <a:xfrm>
            <a:off x="1835696" y="2852936"/>
            <a:ext cx="5545474" cy="400506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Persons Case</a:t>
            </a:r>
            <a:endParaRPr lang="en-US" dirty="0"/>
          </a:p>
        </p:txBody>
      </p:sp>
      <p:sp>
        <p:nvSpPr>
          <p:cNvPr id="3" name="Content Placeholder 2"/>
          <p:cNvSpPr>
            <a:spLocks noGrp="1"/>
          </p:cNvSpPr>
          <p:nvPr>
            <p:ph idx="1"/>
          </p:nvPr>
        </p:nvSpPr>
        <p:spPr/>
        <p:txBody>
          <a:bodyPr/>
          <a:lstStyle/>
          <a:p>
            <a:r>
              <a:rPr lang="en-CA" dirty="0" smtClean="0"/>
              <a:t>Emily Murphy: </a:t>
            </a:r>
            <a:r>
              <a:rPr lang="en-CA" dirty="0" smtClean="0">
                <a:hlinkClick r:id="rId2"/>
              </a:rPr>
              <a:t>http://www.histori.ca/minutes/minute.do?id=10205</a:t>
            </a:r>
            <a:r>
              <a:rPr lang="en-CA" dirty="0" smtClean="0"/>
              <a:t> </a:t>
            </a:r>
            <a:endParaRPr lang="en-US" dirty="0"/>
          </a:p>
        </p:txBody>
      </p:sp>
      <p:pic>
        <p:nvPicPr>
          <p:cNvPr id="9218" name="Picture 2" descr="http://fcinternet.hwdsb.on.ca/~nathan.tidridge/S010EA0B2.13/famous_five.jpg"/>
          <p:cNvPicPr>
            <a:picLocks noChangeAspect="1" noChangeArrowheads="1"/>
          </p:cNvPicPr>
          <p:nvPr/>
        </p:nvPicPr>
        <p:blipFill>
          <a:blip r:embed="rId3" cstate="print"/>
          <a:srcRect/>
          <a:stretch>
            <a:fillRect/>
          </a:stretch>
        </p:blipFill>
        <p:spPr bwMode="auto">
          <a:xfrm>
            <a:off x="2195736" y="3486149"/>
            <a:ext cx="4495800" cy="337185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Persons Case 1929</a:t>
            </a:r>
            <a:endParaRPr lang="en-US" dirty="0"/>
          </a:p>
        </p:txBody>
      </p:sp>
      <p:sp>
        <p:nvSpPr>
          <p:cNvPr id="3" name="Content Placeholder 2"/>
          <p:cNvSpPr>
            <a:spLocks noGrp="1"/>
          </p:cNvSpPr>
          <p:nvPr>
            <p:ph idx="1"/>
          </p:nvPr>
        </p:nvSpPr>
        <p:spPr/>
        <p:txBody>
          <a:bodyPr/>
          <a:lstStyle/>
          <a:p>
            <a:r>
              <a:rPr lang="en-CA" dirty="0" smtClean="0"/>
              <a:t>Emily Murphy appointed as magistrate in Alberta</a:t>
            </a:r>
          </a:p>
          <a:p>
            <a:r>
              <a:rPr lang="en-CA" dirty="0" smtClean="0"/>
              <a:t>This was </a:t>
            </a:r>
            <a:r>
              <a:rPr lang="en-CA" b="1" dirty="0" smtClean="0"/>
              <a:t>challenged</a:t>
            </a:r>
            <a:r>
              <a:rPr lang="en-CA" dirty="0" smtClean="0"/>
              <a:t> on the basis that only “persons” could hold office under the BNA Act – women were not “persons” under the law</a:t>
            </a:r>
          </a:p>
          <a:p>
            <a:r>
              <a:rPr lang="en-CA" dirty="0" smtClean="0"/>
              <a:t>“Famous Five” fought to have PM Mackenzie King appoint a female senator</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Persons Case 1929</a:t>
            </a:r>
            <a:endParaRPr lang="en-US" dirty="0"/>
          </a:p>
        </p:txBody>
      </p:sp>
      <p:sp>
        <p:nvSpPr>
          <p:cNvPr id="3" name="Content Placeholder 2"/>
          <p:cNvSpPr>
            <a:spLocks noGrp="1"/>
          </p:cNvSpPr>
          <p:nvPr>
            <p:ph idx="1"/>
          </p:nvPr>
        </p:nvSpPr>
        <p:spPr>
          <a:xfrm>
            <a:off x="457200" y="1556792"/>
            <a:ext cx="8229600" cy="5301208"/>
          </a:xfrm>
        </p:spPr>
        <p:txBody>
          <a:bodyPr>
            <a:normAutofit/>
          </a:bodyPr>
          <a:lstStyle/>
          <a:p>
            <a:r>
              <a:rPr lang="en-CA" dirty="0" smtClean="0"/>
              <a:t>1928 – Supreme Court of Canada ruled that women were not “persons”</a:t>
            </a:r>
          </a:p>
          <a:p>
            <a:r>
              <a:rPr lang="en-CA" dirty="0" smtClean="0"/>
              <a:t>“Famous Five” appealed to the Judicial Committee of the Privy Council (Britain)</a:t>
            </a:r>
          </a:p>
          <a:p>
            <a:r>
              <a:rPr lang="en-CA" dirty="0" smtClean="0"/>
              <a:t>October 18, 1929 – JCPC declares support for the women: </a:t>
            </a:r>
          </a:p>
          <a:p>
            <a:pPr lvl="1"/>
            <a:r>
              <a:rPr lang="en-CA" dirty="0" smtClean="0"/>
              <a:t>The exclusion of women from all public offices is a relic of days more barbaric than ours... To those who ask why the word [“person”] should include females the obvious answer is why should it not? (p.60)</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97</TotalTime>
  <Words>666</Words>
  <Application>Microsoft Office PowerPoint</Application>
  <PresentationFormat>On-screen Show (4:3)</PresentationFormat>
  <Paragraphs>108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Verve</vt:lpstr>
      <vt:lpstr>The Changing Role of Women</vt:lpstr>
      <vt:lpstr>Changing Times</vt:lpstr>
      <vt:lpstr>PowerPoint Presentation</vt:lpstr>
      <vt:lpstr>New Roles?</vt:lpstr>
      <vt:lpstr>New Roles?</vt:lpstr>
      <vt:lpstr>On This Day...</vt:lpstr>
      <vt:lpstr>The Persons Case</vt:lpstr>
      <vt:lpstr>The Persons Case 1929</vt:lpstr>
      <vt:lpstr>The Persons Case 1929</vt:lpstr>
      <vt:lpstr>Question:</vt:lpstr>
      <vt:lpstr>A New Prosperity</vt:lpstr>
      <vt:lpstr>“Roaring Twenties”</vt:lpstr>
      <vt:lpstr>Fashion</vt:lpstr>
      <vt:lpstr>Fashion</vt:lpstr>
      <vt:lpstr>Increased Mobility</vt:lpstr>
      <vt:lpstr>Automobiles</vt:lpstr>
      <vt:lpstr>Highways</vt:lpstr>
      <vt:lpstr>White Spot</vt:lpstr>
      <vt:lpstr>Aviation</vt:lpstr>
      <vt:lpstr>Improved Communications</vt:lpstr>
      <vt:lpstr>Movies</vt:lpstr>
      <vt:lpstr>A New Canadian Art</vt:lpstr>
      <vt:lpstr>Group of Seven</vt:lpstr>
      <vt:lpstr>Questions?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Changing Role of Women</dc:title>
  <dc:creator>Melissa</dc:creator>
  <cp:lastModifiedBy> </cp:lastModifiedBy>
  <cp:revision>24</cp:revision>
  <dcterms:created xsi:type="dcterms:W3CDTF">2011-10-18T02:09:38Z</dcterms:created>
  <dcterms:modified xsi:type="dcterms:W3CDTF">2011-11-12T21:31:39Z</dcterms:modified>
</cp:coreProperties>
</file>